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handoutMasterIdLst>
    <p:handoutMasterId r:id="rId32"/>
  </p:handoutMasterIdLst>
  <p:sldIdLst>
    <p:sldId id="323" r:id="rId2"/>
    <p:sldId id="259" r:id="rId3"/>
    <p:sldId id="294" r:id="rId4"/>
    <p:sldId id="321" r:id="rId5"/>
    <p:sldId id="296" r:id="rId6"/>
    <p:sldId id="324" r:id="rId7"/>
    <p:sldId id="327" r:id="rId8"/>
    <p:sldId id="325" r:id="rId9"/>
    <p:sldId id="326" r:id="rId10"/>
    <p:sldId id="329" r:id="rId11"/>
    <p:sldId id="328" r:id="rId12"/>
    <p:sldId id="346" r:id="rId13"/>
    <p:sldId id="330" r:id="rId14"/>
    <p:sldId id="331" r:id="rId15"/>
    <p:sldId id="332" r:id="rId16"/>
    <p:sldId id="333" r:id="rId17"/>
    <p:sldId id="334" r:id="rId18"/>
    <p:sldId id="335" r:id="rId19"/>
    <p:sldId id="336" r:id="rId20"/>
    <p:sldId id="338" r:id="rId21"/>
    <p:sldId id="337" r:id="rId22"/>
    <p:sldId id="339" r:id="rId23"/>
    <p:sldId id="340" r:id="rId24"/>
    <p:sldId id="341" r:id="rId25"/>
    <p:sldId id="342" r:id="rId26"/>
    <p:sldId id="343" r:id="rId27"/>
    <p:sldId id="344" r:id="rId28"/>
    <p:sldId id="345" r:id="rId29"/>
    <p:sldId id="297" r:id="rId30"/>
  </p:sldIdLst>
  <p:sldSz cx="12190413" cy="6859588"/>
  <p:notesSz cx="6858000" cy="9144000"/>
  <p:embeddedFontLst>
    <p:embeddedFont>
      <p:font typeface="Cambria" panose="02040503050406030204" pitchFamily="18"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Century Schoolbook" panose="02040604050505020304" pitchFamily="18"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Malgun Gothic" panose="020B0503020000020004" pitchFamily="34" charset="-127"/>
      <p:regular r:id="rId49"/>
      <p:bold r:id="rId50"/>
    </p:embeddedFont>
    <p:embeddedFont>
      <p:font typeface="Malgun Gothic" panose="020B0503020000020004" pitchFamily="34" charset="-127"/>
      <p:regular r:id="rId49"/>
      <p:bold r:id="rId50"/>
    </p:embeddedFont>
    <p:embeddedFont>
      <p:font typeface="Noto Sans" panose="020B0502040504020204" pitchFamily="34" charset="0"/>
      <p:regular r:id="rId51"/>
      <p:bold r:id="rId52"/>
      <p:italic r:id="rId53"/>
      <p:boldItalic r:id="rId54"/>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0202"/>
    <a:srgbClr val="8A8B8F"/>
    <a:srgbClr val="C35423"/>
    <a:srgbClr val="DD4624"/>
    <a:srgbClr val="FDAA0E"/>
    <a:srgbClr val="883C18"/>
    <a:srgbClr val="18346C"/>
    <a:srgbClr val="FC0033"/>
    <a:srgbClr val="1A150F"/>
    <a:srgbClr val="1D2B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69546-A570-6673-4D58-7D7BBEBF596C}" v="6" dt="2024-05-07T17:21:36.983"/>
    <p1510:client id="{1A6AC6D9-E405-4B60-B287-47D5153198C7}" v="2188" dt="2024-05-07T14:59:54.365"/>
    <p1510:client id="{8BCE2400-A87D-F977-1AF0-42B4BFF6C95C}" v="203" dt="2024-05-08T06:56:31.242"/>
    <p1510:client id="{B1963172-C096-2921-6CCB-79E1377964F2}" v="3" dt="2024-05-07T15:04:06.373"/>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 orient="horz" pos="2161"/>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2024-05-07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2024-05-07</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704070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2024-05-07</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838622" y="2282172"/>
            <a:ext cx="5351357" cy="172368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C00000"/>
                </a:solidFill>
                <a:effectLst/>
                <a:latin typeface="+mj-lt"/>
                <a:ea typeface="맑은 고딕" pitchFamily="50" charset="-127"/>
                <a:cs typeface="+mj-cs"/>
              </a:defRPr>
            </a:lvl1pPr>
          </a:lstStyle>
          <a:p>
            <a:r>
              <a:rPr lang="ko-KR" altLang="en-US"/>
              <a:t>제목을</a:t>
            </a:r>
            <a:r>
              <a:rPr lang="en-US" altLang="ko-KR"/>
              <a:t> </a:t>
            </a:r>
            <a:r>
              <a:rPr lang="ko-KR" altLang="en-US"/>
              <a:t>입력하시오</a:t>
            </a:r>
          </a:p>
        </p:txBody>
      </p:sp>
      <p:sp>
        <p:nvSpPr>
          <p:cNvPr id="14" name="부제목 2"/>
          <p:cNvSpPr>
            <a:spLocks noGrp="1"/>
          </p:cNvSpPr>
          <p:nvPr>
            <p:ph type="subTitle" idx="1"/>
          </p:nvPr>
        </p:nvSpPr>
        <p:spPr>
          <a:xfrm>
            <a:off x="838622" y="4077866"/>
            <a:ext cx="4824536" cy="4257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2024-05-07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2024-05-07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 with your own text</a:t>
            </a:r>
            <a:endParaRPr lang="ko-KR" altLang="en-US"/>
          </a:p>
        </p:txBody>
      </p:sp>
      <p:sp>
        <p:nvSpPr>
          <p:cNvPr id="14" name="제목 1"/>
          <p:cNvSpPr>
            <a:spLocks noGrp="1"/>
          </p:cNvSpPr>
          <p:nvPr>
            <p:ph type="title"/>
          </p:nvPr>
        </p:nvSpPr>
        <p:spPr>
          <a:xfrm>
            <a:off x="609520" y="261442"/>
            <a:ext cx="10971373"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2024-05-07</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2024-05-07</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261442"/>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rgbClr val="C00000"/>
                </a:solidFill>
                <a:effectLst/>
                <a:latin typeface="+mj-lt"/>
                <a:ea typeface="맑은 고딕" pitchFamily="50" charset="-127"/>
                <a:cs typeface="+mj-cs"/>
              </a:defRPr>
            </a:lvl1pPr>
          </a:lstStyle>
          <a:p>
            <a:r>
              <a:rPr lang="ko-KR" altLang="en-US"/>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 with your own text</a:t>
            </a:r>
            <a:endParaRPr lang="ko-KR"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3" name="그림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2024-05-07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383238" y="3565722"/>
            <a:ext cx="5472608" cy="108820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C00000"/>
                </a:solidFill>
                <a:effectLst/>
                <a:latin typeface="+mj-lt"/>
                <a:ea typeface="맑은 고딕" pitchFamily="50" charset="-127"/>
                <a:cs typeface="+mj-cs"/>
              </a:defRPr>
            </a:lvl1pPr>
          </a:lstStyle>
          <a:p>
            <a:endParaRPr lang="ko-KR"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2024-05-07</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ransition spd="slow">
    <p:push dir="u"/>
  </p:transition>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lidemembers.com/en_U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59780" y="2277666"/>
            <a:ext cx="5263362" cy="2026020"/>
          </a:xfrm>
          <a:effectLst>
            <a:glow rad="101600">
              <a:schemeClr val="bg2">
                <a:lumMod val="25000"/>
                <a:alpha val="60000"/>
              </a:schemeClr>
            </a:glow>
          </a:effectLst>
        </p:spPr>
        <p:txBody>
          <a:bodyPr/>
          <a:lstStyle/>
          <a:p>
            <a:r>
              <a:rPr lang="en-US" sz="4000" b="1">
                <a:ea typeface="+mj-lt"/>
                <a:cs typeface="+mj-lt"/>
              </a:rPr>
              <a:t>BLOOD CELLS</a:t>
            </a:r>
            <a:br>
              <a:rPr lang="en-US" sz="4000" b="1">
                <a:ea typeface="+mj-lt"/>
                <a:cs typeface="+mj-lt"/>
              </a:rPr>
            </a:br>
            <a:r>
              <a:rPr lang="en-US" sz="4000" b="1">
                <a:ea typeface="+mj-lt"/>
                <a:cs typeface="+mj-lt"/>
              </a:rPr>
              <a:t>PATTERN</a:t>
            </a:r>
            <a:endParaRPr lang="en-US" sz="4000" b="1">
              <a:cs typeface="Calibri"/>
            </a:endParaRPr>
          </a:p>
          <a:p>
            <a:pPr algn="l"/>
            <a:r>
              <a:rPr lang="en-US" sz="4000" b="1">
                <a:ea typeface="+mj-lt"/>
                <a:cs typeface="+mj-lt"/>
              </a:rPr>
              <a:t>RECOGNITION</a:t>
            </a:r>
            <a:endParaRPr lang="ko-KR" sz="4000" b="1">
              <a:cs typeface="Calibri"/>
            </a:endParaRPr>
          </a:p>
        </p:txBody>
      </p:sp>
      <p:grpSp>
        <p:nvGrpSpPr>
          <p:cNvPr id="26" name="그룹 25"/>
          <p:cNvGrpSpPr/>
          <p:nvPr/>
        </p:nvGrpSpPr>
        <p:grpSpPr>
          <a:xfrm>
            <a:off x="5427663" y="6156959"/>
            <a:ext cx="1347606" cy="348343"/>
            <a:chOff x="5427663" y="6156959"/>
            <a:chExt cx="1347606" cy="348343"/>
          </a:xfrm>
        </p:grpSpPr>
        <p:grpSp>
          <p:nvGrpSpPr>
            <p:cNvPr id="27" name="그룹 26"/>
            <p:cNvGrpSpPr/>
            <p:nvPr/>
          </p:nvGrpSpPr>
          <p:grpSpPr>
            <a:xfrm>
              <a:off x="5427663" y="6166383"/>
              <a:ext cx="1335600" cy="338400"/>
              <a:chOff x="5427663" y="5711825"/>
              <a:chExt cx="1335600" cy="338400"/>
            </a:xfrm>
          </p:grpSpPr>
          <p:sp>
            <p:nvSpPr>
              <p:cNvPr id="29"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0"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1"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2"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3"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4"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5"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6"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7"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8"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9"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0"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1"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2"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3"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4"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5"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6"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
          <p:nvSpPr>
            <p:cNvPr id="28" name="직사각형 27">
              <a:hlinkClick r:id="rId3"/>
            </p:cNvPr>
            <p:cNvSpPr/>
            <p:nvPr/>
          </p:nvSpPr>
          <p:spPr>
            <a:xfrm>
              <a:off x="5434149" y="6156959"/>
              <a:ext cx="1341120" cy="348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219765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36CB-800D-82F9-14A6-E58336E2D245}"/>
              </a:ext>
            </a:extLst>
          </p:cNvPr>
          <p:cNvSpPr>
            <a:spLocks noGrp="1"/>
          </p:cNvSpPr>
          <p:nvPr>
            <p:ph type="title"/>
          </p:nvPr>
        </p:nvSpPr>
        <p:spPr/>
        <p:txBody>
          <a:bodyPr/>
          <a:lstStyle/>
          <a:p>
            <a:r>
              <a:rPr lang="en-US">
                <a:ea typeface="맑은 고딕"/>
                <a:cs typeface="Calibri"/>
              </a:rPr>
              <a:t>Feature Extraction</a:t>
            </a:r>
            <a:endParaRPr lang="en-US"/>
          </a:p>
        </p:txBody>
      </p:sp>
      <p:sp>
        <p:nvSpPr>
          <p:cNvPr id="3" name="Content Placeholder 2">
            <a:extLst>
              <a:ext uri="{FF2B5EF4-FFF2-40B4-BE49-F238E27FC236}">
                <a16:creationId xmlns:a16="http://schemas.microsoft.com/office/drawing/2014/main" id="{513999F0-B625-C135-B396-5A9AB47A8BDE}"/>
              </a:ext>
            </a:extLst>
          </p:cNvPr>
          <p:cNvSpPr>
            <a:spLocks noGrp="1"/>
          </p:cNvSpPr>
          <p:nvPr>
            <p:ph idx="1"/>
          </p:nvPr>
        </p:nvSpPr>
        <p:spPr/>
        <p:txBody>
          <a:bodyPr vert="horz" lIns="99569" tIns="49785" rIns="99569" bIns="49785" rtlCol="0" anchor="t">
            <a:normAutofit/>
          </a:bodyPr>
          <a:lstStyle/>
          <a:p>
            <a:pPr marL="373380" indent="-373380" algn="ctr"/>
            <a:endParaRPr lang="en-US" sz="2800" b="1" i="0">
              <a:solidFill>
                <a:schemeClr val="tx1">
                  <a:lumMod val="75000"/>
                  <a:lumOff val="25000"/>
                </a:schemeClr>
              </a:solidFill>
              <a:latin typeface="Cambria"/>
              <a:ea typeface="+mj-lt"/>
              <a:cs typeface="+mj-lt"/>
            </a:endParaRPr>
          </a:p>
          <a:p>
            <a:pPr marL="373380" indent="-373380" algn="ctr"/>
            <a:endParaRPr lang="en-US" sz="2800" b="1" i="0">
              <a:solidFill>
                <a:schemeClr val="tx1">
                  <a:lumMod val="75000"/>
                  <a:lumOff val="25000"/>
                </a:schemeClr>
              </a:solidFill>
              <a:latin typeface="Cambria"/>
              <a:ea typeface="+mj-lt"/>
              <a:cs typeface="+mj-lt"/>
            </a:endParaRPr>
          </a:p>
          <a:p>
            <a:pPr marL="373380" indent="-373380" algn="ctr"/>
            <a:endParaRPr lang="en-US" sz="2800" b="1" i="0">
              <a:solidFill>
                <a:schemeClr val="tx1">
                  <a:lumMod val="75000"/>
                  <a:lumOff val="25000"/>
                </a:schemeClr>
              </a:solidFill>
              <a:latin typeface="Cambria"/>
              <a:ea typeface="+mj-lt"/>
              <a:cs typeface="+mj-lt"/>
            </a:endParaRPr>
          </a:p>
          <a:p>
            <a:pPr marL="373380" indent="-373380" algn="ctr"/>
            <a:r>
              <a:rPr lang="en-US" sz="1800" b="1" i="0">
                <a:solidFill>
                  <a:schemeClr val="tx1">
                    <a:lumMod val="75000"/>
                    <a:lumOff val="25000"/>
                  </a:schemeClr>
                </a:solidFill>
                <a:latin typeface="Cambria"/>
                <a:ea typeface="+mj-lt"/>
                <a:cs typeface="+mj-lt"/>
              </a:rPr>
              <a:t>Utilizing the Scale-Invariant Feature Transform (SIFT) algorithm, our code extracts comprehensive 128-dimensional features from preprocessed images across various cell types, consolidating these features into single vectors for each image, forming a foundational step for subsequent analysis and model training.</a:t>
            </a:r>
            <a:endParaRPr lang="en-US" sz="1800" b="1">
              <a:solidFill>
                <a:schemeClr val="tx1">
                  <a:lumMod val="75000"/>
                  <a:lumOff val="25000"/>
                </a:schemeClr>
              </a:solidFill>
              <a:latin typeface="Cambria"/>
              <a:ea typeface="+mj-lt"/>
              <a:cs typeface="+mj-lt"/>
            </a:endParaRPr>
          </a:p>
        </p:txBody>
      </p:sp>
    </p:spTree>
    <p:extLst>
      <p:ext uri="{BB962C8B-B14F-4D97-AF65-F5344CB8AC3E}">
        <p14:creationId xmlns:p14="http://schemas.microsoft.com/office/powerpoint/2010/main" val="27002342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7447-4270-2DB4-97FF-51539AA1A622}"/>
              </a:ext>
            </a:extLst>
          </p:cNvPr>
          <p:cNvSpPr>
            <a:spLocks noGrp="1"/>
          </p:cNvSpPr>
          <p:nvPr>
            <p:ph type="title"/>
          </p:nvPr>
        </p:nvSpPr>
        <p:spPr/>
        <p:txBody>
          <a:bodyPr>
            <a:normAutofit/>
          </a:bodyPr>
          <a:lstStyle/>
          <a:p>
            <a:r>
              <a:rPr lang="en-US" sz="3600">
                <a:ea typeface="맑은 고딕"/>
                <a:cs typeface="Calibri"/>
              </a:rPr>
              <a:t>Dimensional Reduction &amp; Features Selection</a:t>
            </a:r>
            <a:endParaRPr lang="en-US" sz="3600">
              <a:cs typeface="Calibri"/>
            </a:endParaRPr>
          </a:p>
        </p:txBody>
      </p:sp>
      <p:sp>
        <p:nvSpPr>
          <p:cNvPr id="3" name="Content Placeholder 2">
            <a:extLst>
              <a:ext uri="{FF2B5EF4-FFF2-40B4-BE49-F238E27FC236}">
                <a16:creationId xmlns:a16="http://schemas.microsoft.com/office/drawing/2014/main" id="{5B7181FE-384F-FE9B-F8C2-1F9C5213372C}"/>
              </a:ext>
            </a:extLst>
          </p:cNvPr>
          <p:cNvSpPr>
            <a:spLocks noGrp="1"/>
          </p:cNvSpPr>
          <p:nvPr>
            <p:ph idx="1"/>
          </p:nvPr>
        </p:nvSpPr>
        <p:spPr/>
        <p:txBody>
          <a:bodyPr vert="horz" lIns="99569" tIns="49785" rIns="99569" bIns="49785" rtlCol="0" anchor="t">
            <a:normAutofit/>
          </a:bodyPr>
          <a:lstStyle/>
          <a:p>
            <a:pPr marL="373380" indent="-373380"/>
            <a:endParaRPr lang="en-US" sz="2800" b="1">
              <a:solidFill>
                <a:schemeClr val="tx1">
                  <a:lumMod val="75000"/>
                  <a:lumOff val="25000"/>
                </a:schemeClr>
              </a:solidFill>
              <a:ea typeface="맑은 고딕"/>
              <a:cs typeface="Calibri"/>
            </a:endParaRPr>
          </a:p>
          <a:p>
            <a:pPr marL="373380" indent="-373380"/>
            <a:r>
              <a:rPr lang="en-US" sz="2800" b="1">
                <a:solidFill>
                  <a:schemeClr val="tx1">
                    <a:lumMod val="75000"/>
                    <a:lumOff val="25000"/>
                  </a:schemeClr>
                </a:solidFill>
                <a:ea typeface="맑은 고딕"/>
                <a:cs typeface="Calibri"/>
              </a:rPr>
              <a:t>Dimensional Reduction:</a:t>
            </a:r>
            <a:r>
              <a:rPr lang="en-US" sz="2800">
                <a:solidFill>
                  <a:schemeClr val="tx1">
                    <a:lumMod val="75000"/>
                    <a:lumOff val="25000"/>
                  </a:schemeClr>
                </a:solidFill>
                <a:ea typeface="맑은 고딕"/>
                <a:cs typeface="Calibri"/>
              </a:rPr>
              <a:t> </a:t>
            </a:r>
            <a:r>
              <a:rPr lang="en-US" i="0">
                <a:solidFill>
                  <a:schemeClr val="tx1">
                    <a:lumMod val="75000"/>
                    <a:lumOff val="25000"/>
                  </a:schemeClr>
                </a:solidFill>
                <a:ea typeface="+mj-lt"/>
                <a:cs typeface="+mj-lt"/>
              </a:rPr>
              <a:t>Applied PCA to reduce the dimensionality of your initial 128-feature space to 100 features by selecting the top principal components based on their eigenvalues, streamlining data representation while retaining essential information for image classification and pattern recognition.</a:t>
            </a:r>
            <a:endParaRPr lang="en-US">
              <a:solidFill>
                <a:schemeClr val="tx1">
                  <a:lumMod val="75000"/>
                  <a:lumOff val="25000"/>
                </a:schemeClr>
              </a:solidFill>
              <a:cs typeface="+mj-lt"/>
            </a:endParaRPr>
          </a:p>
          <a:p>
            <a:pPr marL="373380" indent="-373380"/>
            <a:endParaRPr lang="en-US" sz="1600" i="0">
              <a:solidFill>
                <a:schemeClr val="tx1">
                  <a:lumMod val="75000"/>
                  <a:lumOff val="25000"/>
                </a:schemeClr>
              </a:solidFill>
              <a:ea typeface="+mj-lt"/>
              <a:cs typeface="+mj-lt"/>
            </a:endParaRPr>
          </a:p>
          <a:p>
            <a:pPr marL="373380" indent="-373380"/>
            <a:endParaRPr lang="en-US" sz="2800" b="1">
              <a:solidFill>
                <a:schemeClr val="tx1">
                  <a:lumMod val="75000"/>
                  <a:lumOff val="25000"/>
                </a:schemeClr>
              </a:solidFill>
              <a:ea typeface="+mj-lt"/>
              <a:cs typeface="+mj-lt"/>
            </a:endParaRPr>
          </a:p>
          <a:p>
            <a:pPr marL="373380" indent="-373380"/>
            <a:r>
              <a:rPr lang="en-US" sz="2800" b="1">
                <a:solidFill>
                  <a:schemeClr val="tx1">
                    <a:lumMod val="75000"/>
                    <a:lumOff val="25000"/>
                  </a:schemeClr>
                </a:solidFill>
                <a:ea typeface="+mj-lt"/>
                <a:cs typeface="+mj-lt"/>
              </a:rPr>
              <a:t>Features Selection:</a:t>
            </a:r>
            <a:r>
              <a:rPr lang="en-US" sz="2800">
                <a:solidFill>
                  <a:schemeClr val="tx1">
                    <a:lumMod val="75000"/>
                    <a:lumOff val="25000"/>
                  </a:schemeClr>
                </a:solidFill>
                <a:ea typeface="+mj-lt"/>
                <a:cs typeface="+mj-lt"/>
              </a:rPr>
              <a:t> </a:t>
            </a:r>
            <a:r>
              <a:rPr lang="en-US" sz="1800" i="0">
                <a:solidFill>
                  <a:schemeClr val="tx1">
                    <a:lumMod val="75000"/>
                    <a:lumOff val="25000"/>
                  </a:schemeClr>
                </a:solidFill>
                <a:ea typeface="+mj-lt"/>
                <a:cs typeface="+mj-lt"/>
              </a:rPr>
              <a:t>Performed feature selection on the reduced 100-feature space, retaining the top 24 features based on their importance or performance metrics for optimal data representation and model accuracy in image classification and pattern recognition.</a:t>
            </a:r>
            <a:endParaRPr lang="en-US" sz="1800">
              <a:solidFill>
                <a:schemeClr val="tx1">
                  <a:lumMod val="75000"/>
                  <a:lumOff val="25000"/>
                </a:schemeClr>
              </a:solidFill>
              <a:cs typeface="Calibri"/>
            </a:endParaRPr>
          </a:p>
        </p:txBody>
      </p:sp>
    </p:spTree>
    <p:extLst>
      <p:ext uri="{BB962C8B-B14F-4D97-AF65-F5344CB8AC3E}">
        <p14:creationId xmlns:p14="http://schemas.microsoft.com/office/powerpoint/2010/main" val="95960687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9FB0-67BE-FF58-37C2-75F11BC449D3}"/>
              </a:ext>
            </a:extLst>
          </p:cNvPr>
          <p:cNvSpPr>
            <a:spLocks noGrp="1"/>
          </p:cNvSpPr>
          <p:nvPr>
            <p:ph type="title"/>
          </p:nvPr>
        </p:nvSpPr>
        <p:spPr/>
        <p:txBody>
          <a:bodyPr/>
          <a:lstStyle/>
          <a:p>
            <a:r>
              <a:rPr lang="en-US" sz="3600">
                <a:ea typeface="Calibri"/>
                <a:cs typeface="Calibri"/>
              </a:rPr>
              <a:t>Dimensional Reduction &amp; Features Selection</a:t>
            </a:r>
            <a:endParaRPr lang="en-US" sz="3600" b="0">
              <a:solidFill>
                <a:srgbClr val="000000"/>
              </a:solidFill>
              <a:ea typeface="Calibri"/>
              <a:cs typeface="Calibri"/>
            </a:endParaRPr>
          </a:p>
          <a:p>
            <a:endParaRPr lang="en-US">
              <a:cs typeface="Calibri"/>
            </a:endParaRPr>
          </a:p>
        </p:txBody>
      </p:sp>
      <p:pic>
        <p:nvPicPr>
          <p:cNvPr id="4" name="Content Placeholder 3" descr="A screenshot of a computer program&#10;&#10;تم إنشاء الوصف تلقائياً">
            <a:extLst>
              <a:ext uri="{FF2B5EF4-FFF2-40B4-BE49-F238E27FC236}">
                <a16:creationId xmlns:a16="http://schemas.microsoft.com/office/drawing/2014/main" id="{7F70EB04-2633-BCC5-CF57-490547F89144}"/>
              </a:ext>
            </a:extLst>
          </p:cNvPr>
          <p:cNvPicPr>
            <a:picLocks noGrp="1" noChangeAspect="1"/>
          </p:cNvPicPr>
          <p:nvPr>
            <p:ph idx="1"/>
          </p:nvPr>
        </p:nvPicPr>
        <p:blipFill>
          <a:blip r:embed="rId2"/>
          <a:stretch>
            <a:fillRect/>
          </a:stretch>
        </p:blipFill>
        <p:spPr>
          <a:xfrm>
            <a:off x="4676095" y="1055851"/>
            <a:ext cx="3291565" cy="5058390"/>
          </a:xfrm>
        </p:spPr>
      </p:pic>
    </p:spTree>
    <p:extLst>
      <p:ext uri="{BB962C8B-B14F-4D97-AF65-F5344CB8AC3E}">
        <p14:creationId xmlns:p14="http://schemas.microsoft.com/office/powerpoint/2010/main" val="343596200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05391-9B27-CB9C-2EA1-B65DD50CE9D5}"/>
              </a:ext>
            </a:extLst>
          </p:cNvPr>
          <p:cNvSpPr>
            <a:spLocks noGrp="1"/>
          </p:cNvSpPr>
          <p:nvPr>
            <p:ph type="title"/>
          </p:nvPr>
        </p:nvSpPr>
        <p:spPr/>
        <p:txBody>
          <a:bodyPr/>
          <a:lstStyle/>
          <a:p>
            <a:r>
              <a:rPr lang="en-US">
                <a:ea typeface="맑은 고딕"/>
                <a:cs typeface="Calibri"/>
              </a:rPr>
              <a:t>Support Vector Machine</a:t>
            </a:r>
            <a:endParaRPr lang="en-US"/>
          </a:p>
        </p:txBody>
      </p:sp>
      <p:sp>
        <p:nvSpPr>
          <p:cNvPr id="3" name="Content Placeholder 2">
            <a:extLst>
              <a:ext uri="{FF2B5EF4-FFF2-40B4-BE49-F238E27FC236}">
                <a16:creationId xmlns:a16="http://schemas.microsoft.com/office/drawing/2014/main" id="{D12CE6BC-19CB-FACD-96C5-CCBF16EACF6C}"/>
              </a:ext>
            </a:extLst>
          </p:cNvPr>
          <p:cNvSpPr>
            <a:spLocks noGrp="1"/>
          </p:cNvSpPr>
          <p:nvPr>
            <p:ph idx="1"/>
          </p:nvPr>
        </p:nvSpPr>
        <p:spPr>
          <a:xfrm>
            <a:off x="609521" y="2821139"/>
            <a:ext cx="10971372" cy="1209204"/>
          </a:xfrm>
        </p:spPr>
        <p:txBody>
          <a:bodyPr vert="horz" lIns="99569" tIns="49785" rIns="99569" bIns="49785" rtlCol="0" anchor="t">
            <a:noAutofit/>
          </a:bodyPr>
          <a:lstStyle/>
          <a:p>
            <a:pPr marL="373380" indent="-373380" algn="ctr">
              <a:buChar char="•"/>
            </a:pPr>
            <a:r>
              <a:rPr lang="en-US" sz="2400" b="1" i="0" dirty="0">
                <a:solidFill>
                  <a:schemeClr val="tx1">
                    <a:lumMod val="75000"/>
                    <a:lumOff val="25000"/>
                  </a:schemeClr>
                </a:solidFill>
                <a:ea typeface="+mj-lt"/>
                <a:cs typeface="+mj-lt"/>
              </a:rPr>
              <a:t>The main concept of choosing SVM (Support Vector Machine) using linear  </a:t>
            </a:r>
            <a:r>
              <a:rPr lang="en-US" sz="2400" b="1" i="0" dirty="0" err="1">
                <a:solidFill>
                  <a:schemeClr val="tx1">
                    <a:lumMod val="75000"/>
                    <a:lumOff val="25000"/>
                  </a:schemeClr>
                </a:solidFill>
                <a:ea typeface="+mj-lt"/>
                <a:cs typeface="+mj-lt"/>
              </a:rPr>
              <a:t>kernal</a:t>
            </a:r>
            <a:r>
              <a:rPr lang="en-US" sz="2400" b="1" i="0" dirty="0">
                <a:solidFill>
                  <a:schemeClr val="tx1">
                    <a:lumMod val="75000"/>
                    <a:lumOff val="25000"/>
                  </a:schemeClr>
                </a:solidFill>
                <a:ea typeface="+mj-lt"/>
                <a:cs typeface="+mj-lt"/>
              </a:rPr>
              <a:t>  in this context is its capability to handle high-dimensional data, the 128-dimensional features extracted from images. After Feature selection and Dimensional Reduction the SVM uses 24 features. SVM is particularly effective in separating classes in high-dimensional spaces, making it a suitable choice for tasks such as image classification.</a:t>
            </a:r>
            <a:endParaRPr lang="en-US" sz="2400" b="1" dirty="0">
              <a:solidFill>
                <a:schemeClr val="tx1">
                  <a:lumMod val="75000"/>
                  <a:lumOff val="25000"/>
                </a:schemeClr>
              </a:solidFill>
              <a:cs typeface="Calibri"/>
            </a:endParaRPr>
          </a:p>
        </p:txBody>
      </p:sp>
    </p:spTree>
    <p:extLst>
      <p:ext uri="{BB962C8B-B14F-4D97-AF65-F5344CB8AC3E}">
        <p14:creationId xmlns:p14="http://schemas.microsoft.com/office/powerpoint/2010/main" val="247684858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1AA0-BE01-18A2-FD81-5E7A07981555}"/>
              </a:ext>
            </a:extLst>
          </p:cNvPr>
          <p:cNvSpPr>
            <a:spLocks noGrp="1"/>
          </p:cNvSpPr>
          <p:nvPr>
            <p:ph type="title"/>
          </p:nvPr>
        </p:nvSpPr>
        <p:spPr/>
        <p:txBody>
          <a:bodyPr/>
          <a:lstStyle/>
          <a:p>
            <a:r>
              <a:rPr lang="en-US">
                <a:ea typeface="맑은 고딕"/>
                <a:cs typeface="Calibri"/>
              </a:rPr>
              <a:t>Support Vector Machine Measurements</a:t>
            </a:r>
            <a:endParaRPr lang="en-US" err="1"/>
          </a:p>
        </p:txBody>
      </p:sp>
      <p:pic>
        <p:nvPicPr>
          <p:cNvPr id="4" name="Content Placeholder 3" descr="A graph of confusion matrix&#10;&#10;Description automatically generated">
            <a:extLst>
              <a:ext uri="{FF2B5EF4-FFF2-40B4-BE49-F238E27FC236}">
                <a16:creationId xmlns:a16="http://schemas.microsoft.com/office/drawing/2014/main" id="{EFE9222F-1E18-CFCB-826D-863C2057C569}"/>
              </a:ext>
            </a:extLst>
          </p:cNvPr>
          <p:cNvPicPr>
            <a:picLocks noGrp="1" noChangeAspect="1"/>
          </p:cNvPicPr>
          <p:nvPr>
            <p:ph idx="1"/>
          </p:nvPr>
        </p:nvPicPr>
        <p:blipFill>
          <a:blip r:embed="rId2"/>
          <a:stretch>
            <a:fillRect/>
          </a:stretch>
        </p:blipFill>
        <p:spPr>
          <a:xfrm>
            <a:off x="184845" y="2080719"/>
            <a:ext cx="5909644" cy="3676650"/>
          </a:xfrm>
        </p:spPr>
      </p:pic>
      <p:pic>
        <p:nvPicPr>
          <p:cNvPr id="9" name="Picture 8">
            <a:extLst>
              <a:ext uri="{FF2B5EF4-FFF2-40B4-BE49-F238E27FC236}">
                <a16:creationId xmlns:a16="http://schemas.microsoft.com/office/drawing/2014/main" id="{95024E88-E4F9-ED49-DBA9-D8CBFA4FB12C}"/>
              </a:ext>
            </a:extLst>
          </p:cNvPr>
          <p:cNvPicPr>
            <a:picLocks noChangeAspect="1"/>
          </p:cNvPicPr>
          <p:nvPr/>
        </p:nvPicPr>
        <p:blipFill rotWithShape="1">
          <a:blip r:embed="rId3"/>
          <a:srcRect r="24354"/>
          <a:stretch/>
        </p:blipFill>
        <p:spPr>
          <a:xfrm>
            <a:off x="7236911" y="2081779"/>
            <a:ext cx="4348532" cy="3680113"/>
          </a:xfrm>
          <a:prstGeom prst="rect">
            <a:avLst/>
          </a:prstGeom>
        </p:spPr>
      </p:pic>
    </p:spTree>
    <p:extLst>
      <p:ext uri="{BB962C8B-B14F-4D97-AF65-F5344CB8AC3E}">
        <p14:creationId xmlns:p14="http://schemas.microsoft.com/office/powerpoint/2010/main" val="343980680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FEAC-9B50-A927-D6EA-25465B697F40}"/>
              </a:ext>
            </a:extLst>
          </p:cNvPr>
          <p:cNvSpPr>
            <a:spLocks noGrp="1"/>
          </p:cNvSpPr>
          <p:nvPr>
            <p:ph type="title"/>
          </p:nvPr>
        </p:nvSpPr>
        <p:spPr/>
        <p:txBody>
          <a:bodyPr/>
          <a:lstStyle/>
          <a:p>
            <a:r>
              <a:rPr lang="en-US">
                <a:ea typeface="맑은 고딕"/>
                <a:cs typeface="Calibri"/>
              </a:rPr>
              <a:t>Decision Tree</a:t>
            </a:r>
            <a:endParaRPr lang="en-US"/>
          </a:p>
        </p:txBody>
      </p:sp>
      <p:sp>
        <p:nvSpPr>
          <p:cNvPr id="3" name="Content Placeholder 2">
            <a:extLst>
              <a:ext uri="{FF2B5EF4-FFF2-40B4-BE49-F238E27FC236}">
                <a16:creationId xmlns:a16="http://schemas.microsoft.com/office/drawing/2014/main" id="{457BD21E-C6D2-F939-8F73-CB1A1E7D4372}"/>
              </a:ext>
            </a:extLst>
          </p:cNvPr>
          <p:cNvSpPr>
            <a:spLocks noGrp="1"/>
          </p:cNvSpPr>
          <p:nvPr>
            <p:ph idx="1"/>
          </p:nvPr>
        </p:nvSpPr>
        <p:spPr>
          <a:xfrm>
            <a:off x="609521" y="2683343"/>
            <a:ext cx="10971372" cy="2089182"/>
          </a:xfrm>
        </p:spPr>
        <p:txBody>
          <a:bodyPr vert="horz" lIns="99569" tIns="49785" rIns="99569" bIns="49785" rtlCol="0" anchor="t">
            <a:normAutofit/>
          </a:bodyPr>
          <a:lstStyle/>
          <a:p>
            <a:pPr marL="373380" indent="-373380" algn="ctr">
              <a:buChar char="•"/>
            </a:pPr>
            <a:r>
              <a:rPr lang="en-US" sz="2400" b="1" i="0" dirty="0">
                <a:solidFill>
                  <a:schemeClr val="tx1">
                    <a:lumMod val="75000"/>
                    <a:lumOff val="25000"/>
                  </a:schemeClr>
                </a:solidFill>
                <a:ea typeface="+mj-lt"/>
                <a:cs typeface="+mj-lt"/>
              </a:rPr>
              <a:t>The Decision Tree Classifier was employed due to its ability to handle categorical  data, making it suitable for the features extracted from the images. Decision Trees are also interpretable, allowing for insight into the decision-making process of the model, which can be valuable in understanding the classification results and feature importance.</a:t>
            </a:r>
            <a:endParaRPr lang="en-US" sz="2400" b="1" dirty="0">
              <a:solidFill>
                <a:schemeClr val="tx1">
                  <a:lumMod val="75000"/>
                  <a:lumOff val="25000"/>
                </a:schemeClr>
              </a:solidFill>
              <a:cs typeface="Calibri"/>
            </a:endParaRPr>
          </a:p>
        </p:txBody>
      </p:sp>
    </p:spTree>
    <p:extLst>
      <p:ext uri="{BB962C8B-B14F-4D97-AF65-F5344CB8AC3E}">
        <p14:creationId xmlns:p14="http://schemas.microsoft.com/office/powerpoint/2010/main" val="391429563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2F68-B1A7-D209-38F3-5A8CBC986EDA}"/>
              </a:ext>
            </a:extLst>
          </p:cNvPr>
          <p:cNvSpPr>
            <a:spLocks noGrp="1"/>
          </p:cNvSpPr>
          <p:nvPr>
            <p:ph type="title"/>
          </p:nvPr>
        </p:nvSpPr>
        <p:spPr/>
        <p:txBody>
          <a:bodyPr/>
          <a:lstStyle/>
          <a:p>
            <a:r>
              <a:rPr lang="en-US">
                <a:ea typeface="맑은 고딕"/>
                <a:cs typeface="Calibri"/>
              </a:rPr>
              <a:t>Decision Tree Measurements</a:t>
            </a:r>
            <a:endParaRPr lang="en-US"/>
          </a:p>
        </p:txBody>
      </p:sp>
      <p:pic>
        <p:nvPicPr>
          <p:cNvPr id="5" name="Picture 4">
            <a:extLst>
              <a:ext uri="{FF2B5EF4-FFF2-40B4-BE49-F238E27FC236}">
                <a16:creationId xmlns:a16="http://schemas.microsoft.com/office/drawing/2014/main" id="{CBA0A672-734E-6A83-9758-6B1215FCF502}"/>
              </a:ext>
            </a:extLst>
          </p:cNvPr>
          <p:cNvPicPr>
            <a:picLocks noChangeAspect="1"/>
          </p:cNvPicPr>
          <p:nvPr/>
        </p:nvPicPr>
        <p:blipFill>
          <a:blip r:embed="rId2"/>
          <a:stretch>
            <a:fillRect/>
          </a:stretch>
        </p:blipFill>
        <p:spPr>
          <a:xfrm>
            <a:off x="417187" y="1993539"/>
            <a:ext cx="5671130" cy="3687034"/>
          </a:xfrm>
          <a:prstGeom prst="rect">
            <a:avLst/>
          </a:prstGeom>
        </p:spPr>
      </p:pic>
      <p:pic>
        <p:nvPicPr>
          <p:cNvPr id="12" name="Picture 11" descr="A white sheet with black text&#10;&#10;Description automatically generated">
            <a:extLst>
              <a:ext uri="{FF2B5EF4-FFF2-40B4-BE49-F238E27FC236}">
                <a16:creationId xmlns:a16="http://schemas.microsoft.com/office/drawing/2014/main" id="{36D6619D-0BAF-02D3-9827-C723A4B3D5EE}"/>
              </a:ext>
            </a:extLst>
          </p:cNvPr>
          <p:cNvPicPr>
            <a:picLocks noChangeAspect="1"/>
          </p:cNvPicPr>
          <p:nvPr/>
        </p:nvPicPr>
        <p:blipFill rotWithShape="1">
          <a:blip r:embed="rId3"/>
          <a:srcRect t="-60" r="22181" b="60"/>
          <a:stretch/>
        </p:blipFill>
        <p:spPr>
          <a:xfrm>
            <a:off x="7118561" y="1996982"/>
            <a:ext cx="4466442" cy="3690719"/>
          </a:xfrm>
          <a:prstGeom prst="rect">
            <a:avLst/>
          </a:prstGeom>
        </p:spPr>
      </p:pic>
    </p:spTree>
    <p:extLst>
      <p:ext uri="{BB962C8B-B14F-4D97-AF65-F5344CB8AC3E}">
        <p14:creationId xmlns:p14="http://schemas.microsoft.com/office/powerpoint/2010/main" val="200638398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F89AC-C702-A73C-5B3B-8AA2A32D3156}"/>
              </a:ext>
            </a:extLst>
          </p:cNvPr>
          <p:cNvSpPr>
            <a:spLocks noGrp="1"/>
          </p:cNvSpPr>
          <p:nvPr>
            <p:ph type="title"/>
          </p:nvPr>
        </p:nvSpPr>
        <p:spPr/>
        <p:txBody>
          <a:bodyPr/>
          <a:lstStyle/>
          <a:p>
            <a:r>
              <a:rPr lang="en-US">
                <a:ea typeface="맑은 고딕"/>
                <a:cs typeface="Calibri"/>
              </a:rPr>
              <a:t>Ensemble method</a:t>
            </a:r>
            <a:endParaRPr lang="en-US">
              <a:cs typeface="Calibri"/>
            </a:endParaRPr>
          </a:p>
        </p:txBody>
      </p:sp>
      <p:sp>
        <p:nvSpPr>
          <p:cNvPr id="3" name="Content Placeholder 2">
            <a:extLst>
              <a:ext uri="{FF2B5EF4-FFF2-40B4-BE49-F238E27FC236}">
                <a16:creationId xmlns:a16="http://schemas.microsoft.com/office/drawing/2014/main" id="{6FCB74B2-B4A0-89E1-8512-004233209479}"/>
              </a:ext>
            </a:extLst>
          </p:cNvPr>
          <p:cNvSpPr>
            <a:spLocks noGrp="1"/>
          </p:cNvSpPr>
          <p:nvPr>
            <p:ph idx="1"/>
          </p:nvPr>
        </p:nvSpPr>
        <p:spPr>
          <a:xfrm>
            <a:off x="609521" y="2397151"/>
            <a:ext cx="10971372" cy="2735913"/>
          </a:xfrm>
        </p:spPr>
        <p:txBody>
          <a:bodyPr vert="horz" lIns="99569" tIns="49785" rIns="99569" bIns="49785" rtlCol="0" anchor="t">
            <a:normAutofit/>
          </a:bodyPr>
          <a:lstStyle/>
          <a:p>
            <a:pPr marL="373380" indent="-373380" algn="ctr">
              <a:buChar char="•"/>
            </a:pPr>
            <a:r>
              <a:rPr lang="en-US" sz="2400" b="1" i="0">
                <a:solidFill>
                  <a:schemeClr val="tx1">
                    <a:lumMod val="75000"/>
                    <a:lumOff val="25000"/>
                  </a:schemeClr>
                </a:solidFill>
                <a:ea typeface="+mj-lt"/>
                <a:cs typeface="+mj-lt"/>
              </a:rPr>
              <a:t>The Voting Ensemble Classifier was employed to combine the strengths of both Support Vector Machine (SVM) and Decision Tree classifiers. By leveraging the diverse decision-making approaches of these classifiers, the ensemble model aims to achieve higher overall accuracy and robustness in classification. The 'soft' voting strategy used in the ensemble allows for weighted averaging of class probabilities, further enhancing the model's predictive performance and generalization ability.</a:t>
            </a:r>
            <a:endParaRPr lang="en-US" sz="2400" b="1">
              <a:solidFill>
                <a:schemeClr val="tx1">
                  <a:lumMod val="75000"/>
                  <a:lumOff val="25000"/>
                </a:schemeClr>
              </a:solidFill>
              <a:cs typeface="Calibri"/>
            </a:endParaRPr>
          </a:p>
        </p:txBody>
      </p:sp>
    </p:spTree>
    <p:extLst>
      <p:ext uri="{BB962C8B-B14F-4D97-AF65-F5344CB8AC3E}">
        <p14:creationId xmlns:p14="http://schemas.microsoft.com/office/powerpoint/2010/main" val="4752477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9C355-61B2-730B-708A-E1540FFC2F37}"/>
              </a:ext>
            </a:extLst>
          </p:cNvPr>
          <p:cNvSpPr>
            <a:spLocks noGrp="1"/>
          </p:cNvSpPr>
          <p:nvPr>
            <p:ph type="title"/>
          </p:nvPr>
        </p:nvSpPr>
        <p:spPr/>
        <p:txBody>
          <a:bodyPr/>
          <a:lstStyle/>
          <a:p>
            <a:r>
              <a:rPr lang="en-US">
                <a:ea typeface="맑은 고딕"/>
                <a:cs typeface="Calibri"/>
              </a:rPr>
              <a:t>Ensemble method Measurements</a:t>
            </a:r>
            <a:endParaRPr lang="en-US"/>
          </a:p>
        </p:txBody>
      </p:sp>
      <p:pic>
        <p:nvPicPr>
          <p:cNvPr id="5" name="Picture 4">
            <a:extLst>
              <a:ext uri="{FF2B5EF4-FFF2-40B4-BE49-F238E27FC236}">
                <a16:creationId xmlns:a16="http://schemas.microsoft.com/office/drawing/2014/main" id="{38F32FDB-D827-AEE7-6F9B-CA3D076D1860}"/>
              </a:ext>
            </a:extLst>
          </p:cNvPr>
          <p:cNvPicPr>
            <a:picLocks noChangeAspect="1"/>
          </p:cNvPicPr>
          <p:nvPr/>
        </p:nvPicPr>
        <p:blipFill>
          <a:blip r:embed="rId2"/>
          <a:stretch>
            <a:fillRect/>
          </a:stretch>
        </p:blipFill>
        <p:spPr>
          <a:xfrm>
            <a:off x="321724" y="1885089"/>
            <a:ext cx="5777225" cy="3787363"/>
          </a:xfrm>
          <a:prstGeom prst="rect">
            <a:avLst/>
          </a:prstGeom>
        </p:spPr>
      </p:pic>
      <p:pic>
        <p:nvPicPr>
          <p:cNvPr id="14" name="Picture 13" descr="A white sheet with black text&#10;&#10;Description automatically generated">
            <a:extLst>
              <a:ext uri="{FF2B5EF4-FFF2-40B4-BE49-F238E27FC236}">
                <a16:creationId xmlns:a16="http://schemas.microsoft.com/office/drawing/2014/main" id="{1C269CFE-9063-BBE5-F0BC-56BEDF93B1F5}"/>
              </a:ext>
            </a:extLst>
          </p:cNvPr>
          <p:cNvPicPr>
            <a:picLocks noChangeAspect="1"/>
          </p:cNvPicPr>
          <p:nvPr/>
        </p:nvPicPr>
        <p:blipFill rotWithShape="1">
          <a:blip r:embed="rId3"/>
          <a:srcRect t="79" r="19502" b="99"/>
          <a:stretch/>
        </p:blipFill>
        <p:spPr>
          <a:xfrm>
            <a:off x="7469628" y="1883396"/>
            <a:ext cx="4116002" cy="3789951"/>
          </a:xfrm>
          <a:prstGeom prst="rect">
            <a:avLst/>
          </a:prstGeom>
        </p:spPr>
      </p:pic>
    </p:spTree>
    <p:extLst>
      <p:ext uri="{BB962C8B-B14F-4D97-AF65-F5344CB8AC3E}">
        <p14:creationId xmlns:p14="http://schemas.microsoft.com/office/powerpoint/2010/main" val="286322845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7F7B-269F-F2E7-1C8C-B3B9D8268EA5}"/>
              </a:ext>
            </a:extLst>
          </p:cNvPr>
          <p:cNvSpPr>
            <a:spLocks noGrp="1"/>
          </p:cNvSpPr>
          <p:nvPr>
            <p:ph type="title"/>
          </p:nvPr>
        </p:nvSpPr>
        <p:spPr/>
        <p:txBody>
          <a:bodyPr/>
          <a:lstStyle/>
          <a:p>
            <a:r>
              <a:rPr lang="en-US">
                <a:ea typeface="맑은 고딕"/>
                <a:cs typeface="Calibri"/>
              </a:rPr>
              <a:t>Deep Learning Model</a:t>
            </a:r>
            <a:endParaRPr lang="en-US"/>
          </a:p>
        </p:txBody>
      </p:sp>
      <p:sp>
        <p:nvSpPr>
          <p:cNvPr id="3" name="Content Placeholder 2">
            <a:extLst>
              <a:ext uri="{FF2B5EF4-FFF2-40B4-BE49-F238E27FC236}">
                <a16:creationId xmlns:a16="http://schemas.microsoft.com/office/drawing/2014/main" id="{47A8B7F1-B9B8-F7CF-644F-6D11E09D8992}"/>
              </a:ext>
            </a:extLst>
          </p:cNvPr>
          <p:cNvSpPr>
            <a:spLocks noGrp="1"/>
          </p:cNvSpPr>
          <p:nvPr>
            <p:ph idx="1"/>
          </p:nvPr>
        </p:nvSpPr>
        <p:spPr>
          <a:xfrm>
            <a:off x="609521" y="1485578"/>
            <a:ext cx="11088078" cy="4824535"/>
          </a:xfrm>
        </p:spPr>
        <p:txBody>
          <a:bodyPr vert="horz" lIns="99569" tIns="49785" rIns="99569" bIns="49785" rtlCol="0" anchor="t">
            <a:normAutofit/>
          </a:bodyPr>
          <a:lstStyle/>
          <a:p>
            <a:pPr marL="373380" indent="-373380">
              <a:buChar char="•"/>
            </a:pPr>
            <a:r>
              <a:rPr lang="en-US" sz="2400" b="1">
                <a:solidFill>
                  <a:schemeClr val="tx1">
                    <a:lumMod val="75000"/>
                    <a:lumOff val="25000"/>
                  </a:schemeClr>
                </a:solidFill>
                <a:ea typeface="맑은 고딕"/>
                <a:cs typeface="Calibri"/>
              </a:rPr>
              <a:t>Technique:</a:t>
            </a:r>
            <a:r>
              <a:rPr lang="en-US" b="1">
                <a:solidFill>
                  <a:schemeClr val="tx1">
                    <a:lumMod val="75000"/>
                    <a:lumOff val="25000"/>
                  </a:schemeClr>
                </a:solidFill>
                <a:ea typeface="맑은 고딕"/>
                <a:cs typeface="Calibri"/>
              </a:rPr>
              <a:t> </a:t>
            </a:r>
            <a:r>
              <a:rPr lang="en-US" sz="1800" b="1" i="0">
                <a:solidFill>
                  <a:schemeClr val="tx1">
                    <a:lumMod val="75000"/>
                    <a:lumOff val="25000"/>
                  </a:schemeClr>
                </a:solidFill>
                <a:ea typeface="+mj-lt"/>
                <a:cs typeface="+mj-lt"/>
              </a:rPr>
              <a:t>Convolutional Neural Network (CNN).</a:t>
            </a:r>
          </a:p>
          <a:p>
            <a:pPr marL="373380" indent="-373380">
              <a:buChar char="•"/>
            </a:pPr>
            <a:endParaRPr lang="en-US" b="1" i="0">
              <a:solidFill>
                <a:schemeClr val="tx1">
                  <a:lumMod val="75000"/>
                  <a:lumOff val="25000"/>
                </a:schemeClr>
              </a:solidFill>
              <a:ea typeface="+mj-lt"/>
              <a:cs typeface="+mj-lt"/>
            </a:endParaRPr>
          </a:p>
          <a:p>
            <a:pPr marL="373380" indent="-373380">
              <a:buChar char="•"/>
            </a:pPr>
            <a:endParaRPr lang="en-US" b="1" i="0">
              <a:solidFill>
                <a:schemeClr val="tx1">
                  <a:lumMod val="75000"/>
                  <a:lumOff val="25000"/>
                </a:schemeClr>
              </a:solidFill>
              <a:ea typeface="+mj-lt"/>
              <a:cs typeface="+mj-lt"/>
            </a:endParaRPr>
          </a:p>
          <a:p>
            <a:pPr marL="373380" indent="-373380">
              <a:buChar char="•"/>
            </a:pPr>
            <a:r>
              <a:rPr lang="en-US" b="1" i="0">
                <a:solidFill>
                  <a:schemeClr val="tx1">
                    <a:lumMod val="75000"/>
                    <a:lumOff val="25000"/>
                  </a:schemeClr>
                </a:solidFill>
                <a:ea typeface="+mj-lt"/>
                <a:cs typeface="+mj-lt"/>
              </a:rPr>
              <a:t>CNN Main Definition:</a:t>
            </a:r>
            <a:endParaRPr lang="en-US" b="1" i="0">
              <a:solidFill>
                <a:schemeClr val="tx1">
                  <a:lumMod val="75000"/>
                  <a:lumOff val="25000"/>
                </a:schemeClr>
              </a:solidFill>
              <a:cs typeface="Calibri"/>
            </a:endParaRPr>
          </a:p>
          <a:p>
            <a:pPr marL="808990" lvl="1" indent="-311150">
              <a:buChar char="•"/>
            </a:pPr>
            <a:r>
              <a:rPr lang="en-US" sz="1800">
                <a:latin typeface="Noto Sans"/>
                <a:ea typeface="Noto Sans"/>
                <a:cs typeface="Noto Sans"/>
              </a:rPr>
              <a:t>The CNN segment involves preprocessing and augmenting image data using the </a:t>
            </a:r>
            <a:r>
              <a:rPr lang="en-US" sz="1800" err="1">
                <a:latin typeface="Noto Sans"/>
                <a:ea typeface="Noto Sans"/>
                <a:cs typeface="Noto Sans"/>
              </a:rPr>
              <a:t>ImageData</a:t>
            </a:r>
            <a:r>
              <a:rPr lang="en-US" sz="1800">
                <a:latin typeface="Noto Sans"/>
                <a:ea typeface="Noto Sans"/>
                <a:cs typeface="Noto Sans"/>
              </a:rPr>
              <a:t>-Generator class to create training and validation datasets for classification tasks.</a:t>
            </a:r>
          </a:p>
          <a:p>
            <a:pPr marL="373380" indent="-373380">
              <a:buChar char="•"/>
            </a:pPr>
            <a:endParaRPr lang="en-US" b="1" i="0">
              <a:solidFill>
                <a:schemeClr val="tx1">
                  <a:lumMod val="75000"/>
                  <a:lumOff val="25000"/>
                </a:schemeClr>
              </a:solidFill>
              <a:ea typeface="+mj-lt"/>
              <a:cs typeface="+mj-lt"/>
            </a:endParaRPr>
          </a:p>
          <a:p>
            <a:pPr marL="373380" indent="-373380">
              <a:buChar char="•"/>
            </a:pPr>
            <a:r>
              <a:rPr lang="en-US" sz="2400" b="1" i="0">
                <a:solidFill>
                  <a:schemeClr val="tx1">
                    <a:lumMod val="75000"/>
                    <a:lumOff val="25000"/>
                  </a:schemeClr>
                </a:solidFill>
                <a:ea typeface="+mj-lt"/>
                <a:cs typeface="+mj-lt"/>
              </a:rPr>
              <a:t>Feature Extraction</a:t>
            </a:r>
            <a:r>
              <a:rPr lang="en-US" b="1" i="0">
                <a:solidFill>
                  <a:schemeClr val="tx1">
                    <a:lumMod val="75000"/>
                    <a:lumOff val="25000"/>
                  </a:schemeClr>
                </a:solidFill>
                <a:ea typeface="+mj-lt"/>
                <a:cs typeface="+mj-lt"/>
              </a:rPr>
              <a:t>: VGG16.</a:t>
            </a:r>
          </a:p>
          <a:p>
            <a:pPr marL="373380" indent="-373380">
              <a:buChar char="•"/>
            </a:pPr>
            <a:endParaRPr lang="en-US" b="1" i="0">
              <a:solidFill>
                <a:schemeClr val="tx1">
                  <a:lumMod val="75000"/>
                  <a:lumOff val="25000"/>
                </a:schemeClr>
              </a:solidFill>
              <a:ea typeface="+mj-lt"/>
              <a:cs typeface="+mj-lt"/>
            </a:endParaRPr>
          </a:p>
          <a:p>
            <a:pPr marL="373380" indent="-373380">
              <a:buChar char="•"/>
            </a:pPr>
            <a:r>
              <a:rPr lang="en-US" b="1" i="0">
                <a:solidFill>
                  <a:schemeClr val="tx1">
                    <a:lumMod val="75000"/>
                    <a:lumOff val="25000"/>
                  </a:schemeClr>
                </a:solidFill>
                <a:ea typeface="+mj-lt"/>
                <a:cs typeface="+mj-lt"/>
              </a:rPr>
              <a:t>VGG16 Main Definition:</a:t>
            </a:r>
            <a:endParaRPr lang="en-US">
              <a:solidFill>
                <a:schemeClr val="tx1">
                  <a:lumMod val="75000"/>
                  <a:lumOff val="25000"/>
                </a:schemeClr>
              </a:solidFill>
              <a:cs typeface="Calibri"/>
            </a:endParaRPr>
          </a:p>
          <a:p>
            <a:pPr marL="808990" lvl="1" indent="-311150">
              <a:buChar char="•"/>
            </a:pPr>
            <a:r>
              <a:rPr lang="en-US" sz="1800">
                <a:latin typeface="Noto Sans"/>
                <a:ea typeface="Noto Sans"/>
                <a:cs typeface="Noto Sans"/>
              </a:rPr>
              <a:t>The VGG16 component employs transfer learning with the VGG16 architecture, incorporating a custom head model atop the pre-trained layers for classification tasks, particularly on blood cell images.</a:t>
            </a:r>
          </a:p>
          <a:p>
            <a:pPr marL="373380" indent="-373380">
              <a:buChar char="•"/>
            </a:pPr>
            <a:endParaRPr lang="en-US" sz="3200" b="1" i="0">
              <a:solidFill>
                <a:schemeClr val="tx1">
                  <a:lumMod val="75000"/>
                  <a:lumOff val="25000"/>
                </a:schemeClr>
              </a:solidFill>
              <a:cs typeface="Calibri"/>
            </a:endParaRPr>
          </a:p>
        </p:txBody>
      </p:sp>
    </p:spTree>
    <p:extLst>
      <p:ext uri="{BB962C8B-B14F-4D97-AF65-F5344CB8AC3E}">
        <p14:creationId xmlns:p14="http://schemas.microsoft.com/office/powerpoint/2010/main" val="4307427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990750" y="765498"/>
            <a:ext cx="3958767" cy="769441"/>
          </a:xfrm>
          <a:prstGeom prst="rect">
            <a:avLst/>
          </a:prstGeom>
          <a:noFill/>
        </p:spPr>
        <p:txBody>
          <a:bodyPr wrap="square" lIns="91440" tIns="45720" rIns="91440" bIns="45720" rtlCol="0" anchor="t">
            <a:spAutoFit/>
          </a:bodyPr>
          <a:lstStyle/>
          <a:p>
            <a:r>
              <a:rPr lang="en-US" altLang="ko-KR" sz="4400" b="1">
                <a:solidFill>
                  <a:srgbClr val="C00000"/>
                </a:solidFill>
                <a:latin typeface="+mj-lt"/>
                <a:ea typeface="맑은 고딕"/>
              </a:rPr>
              <a:t>Team members</a:t>
            </a:r>
            <a:endParaRPr lang="ko-KR" altLang="en-US" sz="4400" b="1">
              <a:solidFill>
                <a:srgbClr val="C00000"/>
              </a:solidFill>
              <a:latin typeface="+mj-lt"/>
              <a:ea typeface="맑은 고딕" panose="020B0503020000020004" pitchFamily="50" charset="-127"/>
            </a:endParaRPr>
          </a:p>
        </p:txBody>
      </p:sp>
      <p:pic>
        <p:nvPicPr>
          <p:cNvPr id="2" name="Picture 1" descr="A person standing in front of a pool&#10;&#10;Description automatically generated">
            <a:extLst>
              <a:ext uri="{FF2B5EF4-FFF2-40B4-BE49-F238E27FC236}">
                <a16:creationId xmlns:a16="http://schemas.microsoft.com/office/drawing/2014/main" id="{C0ED3A8B-A9FE-332E-F69B-CEBB3F412D6D}"/>
              </a:ext>
            </a:extLst>
          </p:cNvPr>
          <p:cNvPicPr>
            <a:picLocks noChangeAspect="1"/>
          </p:cNvPicPr>
          <p:nvPr/>
        </p:nvPicPr>
        <p:blipFill>
          <a:blip r:embed="rId2"/>
          <a:stretch>
            <a:fillRect/>
          </a:stretch>
        </p:blipFill>
        <p:spPr>
          <a:xfrm>
            <a:off x="656948" y="2048291"/>
            <a:ext cx="2659546" cy="2761106"/>
          </a:xfrm>
          <a:prstGeom prst="rect">
            <a:avLst/>
          </a:prstGeom>
        </p:spPr>
      </p:pic>
      <p:sp>
        <p:nvSpPr>
          <p:cNvPr id="4" name="TextBox 3">
            <a:extLst>
              <a:ext uri="{FF2B5EF4-FFF2-40B4-BE49-F238E27FC236}">
                <a16:creationId xmlns:a16="http://schemas.microsoft.com/office/drawing/2014/main" id="{247007B9-4E9F-17D4-1751-2CA08A4A23DC}"/>
              </a:ext>
            </a:extLst>
          </p:cNvPr>
          <p:cNvSpPr txBox="1"/>
          <p:nvPr/>
        </p:nvSpPr>
        <p:spPr>
          <a:xfrm>
            <a:off x="807195" y="5451274"/>
            <a:ext cx="26651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7F7F7F"/>
                </a:solidFill>
                <a:latin typeface="Century Schoolbook"/>
                <a:cs typeface="Calibri Light"/>
              </a:rPr>
              <a:t>Mohamed Sameh</a:t>
            </a:r>
          </a:p>
          <a:p>
            <a:pPr algn="ctr"/>
            <a:r>
              <a:rPr lang="en-US" b="1">
                <a:solidFill>
                  <a:srgbClr val="7F7F7F"/>
                </a:solidFill>
                <a:latin typeface="Century Schoolbook"/>
                <a:cs typeface="Calibri Light"/>
              </a:rPr>
              <a:t>202100960</a:t>
            </a:r>
          </a:p>
        </p:txBody>
      </p:sp>
      <p:pic>
        <p:nvPicPr>
          <p:cNvPr id="3" name="Picture 2" descr="A person smiling for the camera&#10;&#10;Description automatically generated">
            <a:extLst>
              <a:ext uri="{FF2B5EF4-FFF2-40B4-BE49-F238E27FC236}">
                <a16:creationId xmlns:a16="http://schemas.microsoft.com/office/drawing/2014/main" id="{D0623DDC-811E-592B-6DD2-53B6DE20D7B5}"/>
              </a:ext>
            </a:extLst>
          </p:cNvPr>
          <p:cNvPicPr>
            <a:picLocks noChangeAspect="1"/>
          </p:cNvPicPr>
          <p:nvPr/>
        </p:nvPicPr>
        <p:blipFill>
          <a:blip r:embed="rId3"/>
          <a:stretch>
            <a:fillRect/>
          </a:stretch>
        </p:blipFill>
        <p:spPr>
          <a:xfrm>
            <a:off x="3967987" y="2049980"/>
            <a:ext cx="2175842" cy="2768329"/>
          </a:xfrm>
          <a:prstGeom prst="rect">
            <a:avLst/>
          </a:prstGeom>
        </p:spPr>
      </p:pic>
      <p:sp>
        <p:nvSpPr>
          <p:cNvPr id="5" name="TextBox 4">
            <a:extLst>
              <a:ext uri="{FF2B5EF4-FFF2-40B4-BE49-F238E27FC236}">
                <a16:creationId xmlns:a16="http://schemas.microsoft.com/office/drawing/2014/main" id="{D2A6F0CF-D3E0-5626-0268-A353B03EE9AD}"/>
              </a:ext>
            </a:extLst>
          </p:cNvPr>
          <p:cNvSpPr txBox="1"/>
          <p:nvPr/>
        </p:nvSpPr>
        <p:spPr>
          <a:xfrm>
            <a:off x="3723492" y="5451273"/>
            <a:ext cx="26651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7F7F7F"/>
                </a:solidFill>
                <a:latin typeface="Century Schoolbook"/>
                <a:cs typeface="Calibri Light"/>
              </a:rPr>
              <a:t>Ahmed Abdelhady</a:t>
            </a:r>
          </a:p>
          <a:p>
            <a:pPr algn="ctr"/>
            <a:r>
              <a:rPr lang="en-US" b="1">
                <a:solidFill>
                  <a:srgbClr val="7F7F7F"/>
                </a:solidFill>
                <a:latin typeface="Century Schoolbook"/>
                <a:cs typeface="Calibri Light"/>
              </a:rPr>
              <a:t>202100258</a:t>
            </a:r>
          </a:p>
        </p:txBody>
      </p:sp>
      <p:pic>
        <p:nvPicPr>
          <p:cNvPr id="6" name="Picture 5" descr="A person sitting on a rope on a boat&#10;&#10;Description automatically generated">
            <a:extLst>
              <a:ext uri="{FF2B5EF4-FFF2-40B4-BE49-F238E27FC236}">
                <a16:creationId xmlns:a16="http://schemas.microsoft.com/office/drawing/2014/main" id="{D406F94F-2074-DE41-F789-5C3BA97894C6}"/>
              </a:ext>
            </a:extLst>
          </p:cNvPr>
          <p:cNvPicPr>
            <a:picLocks noChangeAspect="1"/>
          </p:cNvPicPr>
          <p:nvPr/>
        </p:nvPicPr>
        <p:blipFill>
          <a:blip r:embed="rId4"/>
          <a:stretch>
            <a:fillRect/>
          </a:stretch>
        </p:blipFill>
        <p:spPr>
          <a:xfrm>
            <a:off x="7054661" y="2049980"/>
            <a:ext cx="2377423" cy="2768328"/>
          </a:xfrm>
          <a:prstGeom prst="rect">
            <a:avLst/>
          </a:prstGeom>
        </p:spPr>
      </p:pic>
      <p:sp>
        <p:nvSpPr>
          <p:cNvPr id="7" name="TextBox 6">
            <a:extLst>
              <a:ext uri="{FF2B5EF4-FFF2-40B4-BE49-F238E27FC236}">
                <a16:creationId xmlns:a16="http://schemas.microsoft.com/office/drawing/2014/main" id="{32D74683-E582-8752-A135-3AA2A7C0D44B}"/>
              </a:ext>
            </a:extLst>
          </p:cNvPr>
          <p:cNvSpPr txBox="1"/>
          <p:nvPr/>
        </p:nvSpPr>
        <p:spPr>
          <a:xfrm>
            <a:off x="6913529" y="5451273"/>
            <a:ext cx="26651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7F7F7F"/>
                </a:solidFill>
                <a:latin typeface="Century Schoolbook"/>
                <a:cs typeface="Calibri Light"/>
              </a:rPr>
              <a:t>George Zakhary</a:t>
            </a:r>
          </a:p>
          <a:p>
            <a:pPr algn="ctr"/>
            <a:r>
              <a:rPr lang="en-US" b="1" dirty="0">
                <a:solidFill>
                  <a:srgbClr val="7F7F7F"/>
                </a:solidFill>
                <a:latin typeface="Century Schoolbook"/>
                <a:cs typeface="Calibri Light"/>
              </a:rPr>
              <a:t>202100386</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788C-AFF1-8B6B-C0B3-85EBE0CA3E7E}"/>
              </a:ext>
            </a:extLst>
          </p:cNvPr>
          <p:cNvSpPr>
            <a:spLocks noGrp="1"/>
          </p:cNvSpPr>
          <p:nvPr>
            <p:ph type="title"/>
          </p:nvPr>
        </p:nvSpPr>
        <p:spPr/>
        <p:txBody>
          <a:bodyPr/>
          <a:lstStyle/>
          <a:p>
            <a:r>
              <a:rPr lang="en-US">
                <a:ea typeface="맑은 고딕"/>
                <a:cs typeface="Calibri"/>
              </a:rPr>
              <a:t>Distribution of Image Sizes</a:t>
            </a:r>
            <a:endParaRPr lang="en-US">
              <a:cs typeface="Calibri"/>
            </a:endParaRPr>
          </a:p>
        </p:txBody>
      </p:sp>
      <p:pic>
        <p:nvPicPr>
          <p:cNvPr id="4" name="Picture 3" descr="A diagram of a distribution of sizes&#10;&#10;Description automatically generated">
            <a:extLst>
              <a:ext uri="{FF2B5EF4-FFF2-40B4-BE49-F238E27FC236}">
                <a16:creationId xmlns:a16="http://schemas.microsoft.com/office/drawing/2014/main" id="{6D9868AF-5C1A-C55F-1218-D6B58635BFAF}"/>
              </a:ext>
            </a:extLst>
          </p:cNvPr>
          <p:cNvPicPr>
            <a:picLocks noChangeAspect="1"/>
          </p:cNvPicPr>
          <p:nvPr/>
        </p:nvPicPr>
        <p:blipFill>
          <a:blip r:embed="rId2"/>
          <a:stretch>
            <a:fillRect/>
          </a:stretch>
        </p:blipFill>
        <p:spPr>
          <a:xfrm>
            <a:off x="2177971" y="1196987"/>
            <a:ext cx="7835483" cy="4464250"/>
          </a:xfrm>
          <a:prstGeom prst="rect">
            <a:avLst/>
          </a:prstGeom>
        </p:spPr>
      </p:pic>
      <p:sp>
        <p:nvSpPr>
          <p:cNvPr id="5" name="TextBox 4">
            <a:extLst>
              <a:ext uri="{FF2B5EF4-FFF2-40B4-BE49-F238E27FC236}">
                <a16:creationId xmlns:a16="http://schemas.microsoft.com/office/drawing/2014/main" id="{E8903AA4-2539-C842-5258-02CBF3DAF672}"/>
              </a:ext>
            </a:extLst>
          </p:cNvPr>
          <p:cNvSpPr txBox="1"/>
          <p:nvPr/>
        </p:nvSpPr>
        <p:spPr>
          <a:xfrm>
            <a:off x="608140" y="6015324"/>
            <a:ext cx="107109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b="1">
                <a:latin typeface="Century Gothic"/>
                <a:cs typeface="Calibri Light"/>
              </a:rPr>
              <a:t>Here the image size whether 240x240 or 320x320 but after trying both sizes, the 240x240 size puts out more accuracy </a:t>
            </a:r>
          </a:p>
        </p:txBody>
      </p:sp>
    </p:spTree>
    <p:extLst>
      <p:ext uri="{BB962C8B-B14F-4D97-AF65-F5344CB8AC3E}">
        <p14:creationId xmlns:p14="http://schemas.microsoft.com/office/powerpoint/2010/main" val="354139754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F097-F4C5-66B6-8C2D-9AEF5314925F}"/>
              </a:ext>
            </a:extLst>
          </p:cNvPr>
          <p:cNvSpPr>
            <a:spLocks noGrp="1"/>
          </p:cNvSpPr>
          <p:nvPr>
            <p:ph type="title"/>
          </p:nvPr>
        </p:nvSpPr>
        <p:spPr/>
        <p:txBody>
          <a:bodyPr/>
          <a:lstStyle/>
          <a:p>
            <a:r>
              <a:rPr lang="en-US">
                <a:ea typeface="맑은 고딕"/>
                <a:cs typeface="Calibri"/>
              </a:rPr>
              <a:t>CNN Architecture</a:t>
            </a:r>
            <a:endParaRPr lang="en-US"/>
          </a:p>
        </p:txBody>
      </p:sp>
      <p:sp>
        <p:nvSpPr>
          <p:cNvPr id="3" name="Content Placeholder 2">
            <a:extLst>
              <a:ext uri="{FF2B5EF4-FFF2-40B4-BE49-F238E27FC236}">
                <a16:creationId xmlns:a16="http://schemas.microsoft.com/office/drawing/2014/main" id="{6AD26D75-D46C-D209-9CB4-821E22AF18DA}"/>
              </a:ext>
            </a:extLst>
          </p:cNvPr>
          <p:cNvSpPr>
            <a:spLocks noGrp="1"/>
          </p:cNvSpPr>
          <p:nvPr>
            <p:ph idx="1"/>
          </p:nvPr>
        </p:nvSpPr>
        <p:spPr>
          <a:xfrm>
            <a:off x="259486" y="1718771"/>
            <a:ext cx="10971372" cy="4824535"/>
          </a:xfrm>
        </p:spPr>
        <p:txBody>
          <a:bodyPr vert="horz" lIns="99569" tIns="49785" rIns="99569" bIns="49785" rtlCol="0" anchor="t">
            <a:noAutofit/>
          </a:bodyPr>
          <a:lstStyle/>
          <a:p>
            <a:pPr marL="285750" indent="-285750">
              <a:buFont typeface="Arial"/>
              <a:buChar char="•"/>
            </a:pPr>
            <a:r>
              <a:rPr lang="en-US" b="1" i="0" dirty="0">
                <a:solidFill>
                  <a:schemeClr val="tx1">
                    <a:lumMod val="75000"/>
                    <a:lumOff val="25000"/>
                  </a:schemeClr>
                </a:solidFill>
                <a:ea typeface="+mj-lt"/>
                <a:cs typeface="+mj-lt"/>
              </a:rPr>
              <a:t>Input Layer: </a:t>
            </a:r>
            <a:r>
              <a:rPr lang="en-US" i="0" dirty="0">
                <a:solidFill>
                  <a:schemeClr val="tx1">
                    <a:lumMod val="75000"/>
                    <a:lumOff val="25000"/>
                  </a:schemeClr>
                </a:solidFill>
                <a:ea typeface="+mj-lt"/>
                <a:cs typeface="+mj-lt"/>
              </a:rPr>
              <a:t>Accepts input images of specified dimensions (e.g., 240x240 pixels with 3 color channels).</a:t>
            </a:r>
            <a:endParaRPr lang="en-US" dirty="0">
              <a:solidFill>
                <a:schemeClr val="tx1">
                  <a:lumMod val="75000"/>
                  <a:lumOff val="25000"/>
                </a:schemeClr>
              </a:solidFill>
              <a:cs typeface="Calibri"/>
            </a:endParaRPr>
          </a:p>
          <a:p>
            <a:pPr marL="285750" indent="-285750">
              <a:buFont typeface="Arial"/>
              <a:buChar char="•"/>
            </a:pPr>
            <a:r>
              <a:rPr lang="en-US" b="1" i="0" dirty="0">
                <a:solidFill>
                  <a:schemeClr val="tx1">
                    <a:lumMod val="75000"/>
                    <a:lumOff val="25000"/>
                  </a:schemeClr>
                </a:solidFill>
                <a:ea typeface="+mj-lt"/>
                <a:cs typeface="+mj-lt"/>
              </a:rPr>
              <a:t>Convolutional Layers:</a:t>
            </a:r>
            <a:r>
              <a:rPr lang="en-US" sz="3200" i="0" dirty="0">
                <a:solidFill>
                  <a:schemeClr val="tx1">
                    <a:lumMod val="75000"/>
                    <a:lumOff val="25000"/>
                  </a:schemeClr>
                </a:solidFill>
                <a:ea typeface="+mj-lt"/>
                <a:cs typeface="+mj-lt"/>
              </a:rPr>
              <a:t> </a:t>
            </a:r>
            <a:r>
              <a:rPr lang="en-US" sz="1800" i="0" dirty="0">
                <a:solidFill>
                  <a:schemeClr val="tx1">
                    <a:lumMod val="75000"/>
                    <a:lumOff val="25000"/>
                  </a:schemeClr>
                </a:solidFill>
                <a:ea typeface="+mj-lt"/>
                <a:cs typeface="+mj-lt"/>
              </a:rPr>
              <a:t>there are thirteen convolutional layers in the VGG16 model.</a:t>
            </a:r>
            <a:r>
              <a:rPr lang="en-US" sz="3200" i="0" dirty="0">
                <a:solidFill>
                  <a:schemeClr val="tx1">
                    <a:lumMod val="75000"/>
                    <a:lumOff val="25000"/>
                  </a:schemeClr>
                </a:solidFill>
                <a:ea typeface="+mj-lt"/>
                <a:cs typeface="+mj-lt"/>
              </a:rPr>
              <a:t> </a:t>
            </a:r>
            <a:r>
              <a:rPr lang="en-US" i="0" dirty="0">
                <a:solidFill>
                  <a:schemeClr val="tx1">
                    <a:lumMod val="75000"/>
                    <a:lumOff val="25000"/>
                  </a:schemeClr>
                </a:solidFill>
                <a:ea typeface="+mj-lt"/>
                <a:cs typeface="+mj-lt"/>
              </a:rPr>
              <a:t>using Conv2D with </a:t>
            </a:r>
            <a:r>
              <a:rPr lang="en-US" i="0" err="1">
                <a:solidFill>
                  <a:schemeClr val="tx1">
                    <a:lumMod val="75000"/>
                    <a:lumOff val="25000"/>
                  </a:schemeClr>
                </a:solidFill>
                <a:ea typeface="+mj-lt"/>
                <a:cs typeface="+mj-lt"/>
              </a:rPr>
              <a:t>ReLU</a:t>
            </a:r>
            <a:r>
              <a:rPr lang="en-US" i="0" dirty="0">
                <a:solidFill>
                  <a:schemeClr val="tx1">
                    <a:lumMod val="75000"/>
                    <a:lumOff val="25000"/>
                  </a:schemeClr>
                </a:solidFill>
                <a:ea typeface="+mj-lt"/>
                <a:cs typeface="+mj-lt"/>
              </a:rPr>
              <a:t> activation, learning spatial features.</a:t>
            </a:r>
            <a:endParaRPr lang="en-US" dirty="0">
              <a:solidFill>
                <a:schemeClr val="tx1">
                  <a:lumMod val="75000"/>
                  <a:lumOff val="25000"/>
                </a:schemeClr>
              </a:solidFill>
              <a:cs typeface="Calibri"/>
            </a:endParaRPr>
          </a:p>
          <a:p>
            <a:pPr marL="285750" indent="-285750">
              <a:buFont typeface="Arial"/>
              <a:buChar char="•"/>
            </a:pPr>
            <a:r>
              <a:rPr lang="en-US" b="1" i="0" dirty="0" err="1">
                <a:solidFill>
                  <a:schemeClr val="tx1">
                    <a:lumMod val="75000"/>
                    <a:lumOff val="25000"/>
                  </a:schemeClr>
                </a:solidFill>
                <a:ea typeface="+mj-lt"/>
                <a:cs typeface="+mj-lt"/>
              </a:rPr>
              <a:t>MaxPooling</a:t>
            </a:r>
            <a:r>
              <a:rPr lang="en-US" b="1" i="0" dirty="0">
                <a:solidFill>
                  <a:schemeClr val="tx1">
                    <a:lumMod val="75000"/>
                    <a:lumOff val="25000"/>
                  </a:schemeClr>
                </a:solidFill>
                <a:ea typeface="+mj-lt"/>
                <a:cs typeface="+mj-lt"/>
              </a:rPr>
              <a:t> Layers:</a:t>
            </a:r>
            <a:r>
              <a:rPr lang="en-US" i="0" dirty="0">
                <a:solidFill>
                  <a:schemeClr val="tx1">
                    <a:lumMod val="75000"/>
                    <a:lumOff val="25000"/>
                  </a:schemeClr>
                </a:solidFill>
                <a:ea typeface="+mj-lt"/>
                <a:cs typeface="+mj-lt"/>
              </a:rPr>
              <a:t> After convolutional layers, </a:t>
            </a:r>
            <a:r>
              <a:rPr lang="en-US" i="0" dirty="0" err="1">
                <a:solidFill>
                  <a:schemeClr val="tx1">
                    <a:lumMod val="75000"/>
                    <a:lumOff val="25000"/>
                  </a:schemeClr>
                </a:solidFill>
                <a:ea typeface="+mj-lt"/>
                <a:cs typeface="+mj-lt"/>
              </a:rPr>
              <a:t>downsampling</a:t>
            </a:r>
            <a:r>
              <a:rPr lang="en-US" i="0" dirty="0">
                <a:solidFill>
                  <a:schemeClr val="tx1">
                    <a:lumMod val="75000"/>
                    <a:lumOff val="25000"/>
                  </a:schemeClr>
                </a:solidFill>
                <a:ea typeface="+mj-lt"/>
                <a:cs typeface="+mj-lt"/>
              </a:rPr>
              <a:t> spatial dimensions to reduce complexity.</a:t>
            </a:r>
            <a:endParaRPr lang="en-US" dirty="0">
              <a:solidFill>
                <a:schemeClr val="tx1">
                  <a:lumMod val="75000"/>
                  <a:lumOff val="25000"/>
                </a:schemeClr>
              </a:solidFill>
              <a:cs typeface="Calibri"/>
            </a:endParaRPr>
          </a:p>
          <a:p>
            <a:pPr marL="285750" indent="-285750">
              <a:buFont typeface="Arial"/>
              <a:buChar char="•"/>
            </a:pPr>
            <a:r>
              <a:rPr lang="en-US" b="1" i="0" dirty="0">
                <a:solidFill>
                  <a:schemeClr val="tx1">
                    <a:lumMod val="75000"/>
                    <a:lumOff val="25000"/>
                  </a:schemeClr>
                </a:solidFill>
                <a:ea typeface="+mj-lt"/>
                <a:cs typeface="+mj-lt"/>
              </a:rPr>
              <a:t>Dropout Layer: </a:t>
            </a:r>
            <a:r>
              <a:rPr lang="en-US" i="0" dirty="0">
                <a:solidFill>
                  <a:schemeClr val="tx1">
                    <a:lumMod val="75000"/>
                    <a:lumOff val="25000"/>
                  </a:schemeClr>
                </a:solidFill>
                <a:ea typeface="+mj-lt"/>
                <a:cs typeface="+mj-lt"/>
              </a:rPr>
              <a:t>Regularizes the model by randomly dropping neurons during training to reduce overfitting.</a:t>
            </a:r>
            <a:endParaRPr lang="en-US" dirty="0">
              <a:solidFill>
                <a:schemeClr val="tx1">
                  <a:lumMod val="75000"/>
                  <a:lumOff val="25000"/>
                </a:schemeClr>
              </a:solidFill>
              <a:cs typeface="Calibri"/>
            </a:endParaRPr>
          </a:p>
          <a:p>
            <a:pPr marL="285750" indent="-285750">
              <a:buFont typeface="Arial"/>
              <a:buChar char="•"/>
            </a:pPr>
            <a:r>
              <a:rPr lang="en-US" b="1" i="0" dirty="0">
                <a:solidFill>
                  <a:schemeClr val="tx1">
                    <a:lumMod val="75000"/>
                    <a:lumOff val="25000"/>
                  </a:schemeClr>
                </a:solidFill>
                <a:ea typeface="+mj-lt"/>
                <a:cs typeface="+mj-lt"/>
              </a:rPr>
              <a:t>Flatten Layer: </a:t>
            </a:r>
            <a:r>
              <a:rPr lang="en-US" i="0" dirty="0">
                <a:solidFill>
                  <a:schemeClr val="tx1">
                    <a:lumMod val="75000"/>
                    <a:lumOff val="25000"/>
                  </a:schemeClr>
                </a:solidFill>
                <a:ea typeface="+mj-lt"/>
                <a:cs typeface="+mj-lt"/>
              </a:rPr>
              <a:t>Converts output from convolutional layers into a 1D array for dense layers.</a:t>
            </a:r>
            <a:endParaRPr lang="en-US" dirty="0">
              <a:solidFill>
                <a:schemeClr val="tx1">
                  <a:lumMod val="75000"/>
                  <a:lumOff val="25000"/>
                </a:schemeClr>
              </a:solidFill>
              <a:cs typeface="Calibri"/>
            </a:endParaRPr>
          </a:p>
          <a:p>
            <a:pPr marL="285750" indent="-285750">
              <a:buFont typeface="Arial"/>
              <a:buChar char="•"/>
            </a:pPr>
            <a:r>
              <a:rPr lang="en-US" b="1" i="0" dirty="0">
                <a:solidFill>
                  <a:schemeClr val="tx1">
                    <a:lumMod val="75000"/>
                    <a:lumOff val="25000"/>
                  </a:schemeClr>
                </a:solidFill>
                <a:ea typeface="+mj-lt"/>
                <a:cs typeface="+mj-lt"/>
              </a:rPr>
              <a:t>Dense Layers: </a:t>
            </a:r>
            <a:r>
              <a:rPr lang="en-US" i="0" dirty="0">
                <a:solidFill>
                  <a:schemeClr val="tx1">
                    <a:lumMod val="75000"/>
                    <a:lumOff val="25000"/>
                  </a:schemeClr>
                </a:solidFill>
                <a:ea typeface="+mj-lt"/>
                <a:cs typeface="+mj-lt"/>
              </a:rPr>
              <a:t>Two dense layers, typically with </a:t>
            </a:r>
            <a:r>
              <a:rPr lang="en-US" i="0" dirty="0" err="1">
                <a:solidFill>
                  <a:schemeClr val="tx1">
                    <a:lumMod val="75000"/>
                    <a:lumOff val="25000"/>
                  </a:schemeClr>
                </a:solidFill>
                <a:ea typeface="+mj-lt"/>
                <a:cs typeface="+mj-lt"/>
              </a:rPr>
              <a:t>ReLU</a:t>
            </a:r>
            <a:r>
              <a:rPr lang="en-US" i="0" dirty="0">
                <a:solidFill>
                  <a:schemeClr val="tx1">
                    <a:lumMod val="75000"/>
                    <a:lumOff val="25000"/>
                  </a:schemeClr>
                </a:solidFill>
                <a:ea typeface="+mj-lt"/>
                <a:cs typeface="+mj-lt"/>
              </a:rPr>
              <a:t> activation, for high-level feature representation and classification.</a:t>
            </a:r>
            <a:endParaRPr lang="en-US" dirty="0">
              <a:solidFill>
                <a:schemeClr val="tx1">
                  <a:lumMod val="75000"/>
                  <a:lumOff val="25000"/>
                </a:schemeClr>
              </a:solidFill>
              <a:cs typeface="Calibri"/>
            </a:endParaRPr>
          </a:p>
          <a:p>
            <a:pPr marL="285750" indent="-285750">
              <a:buFont typeface="Arial"/>
              <a:buChar char="•"/>
            </a:pPr>
            <a:r>
              <a:rPr lang="en-US" b="1" i="0" dirty="0">
                <a:solidFill>
                  <a:schemeClr val="tx1">
                    <a:lumMod val="75000"/>
                    <a:lumOff val="25000"/>
                  </a:schemeClr>
                </a:solidFill>
                <a:ea typeface="+mj-lt"/>
                <a:cs typeface="+mj-lt"/>
              </a:rPr>
              <a:t>Output Layer: </a:t>
            </a:r>
            <a:r>
              <a:rPr lang="en-US" i="0" dirty="0">
                <a:solidFill>
                  <a:schemeClr val="tx1">
                    <a:lumMod val="75000"/>
                    <a:lumOff val="25000"/>
                  </a:schemeClr>
                </a:solidFill>
                <a:ea typeface="+mj-lt"/>
                <a:cs typeface="+mj-lt"/>
              </a:rPr>
              <a:t>Dense layer with </a:t>
            </a:r>
            <a:r>
              <a:rPr lang="en-US" i="0" dirty="0" err="1">
                <a:solidFill>
                  <a:schemeClr val="tx1">
                    <a:lumMod val="75000"/>
                    <a:lumOff val="25000"/>
                  </a:schemeClr>
                </a:solidFill>
                <a:ea typeface="+mj-lt"/>
                <a:cs typeface="+mj-lt"/>
              </a:rPr>
              <a:t>softmax</a:t>
            </a:r>
            <a:r>
              <a:rPr lang="en-US" i="0" dirty="0">
                <a:solidFill>
                  <a:schemeClr val="tx1">
                    <a:lumMod val="75000"/>
                    <a:lumOff val="25000"/>
                  </a:schemeClr>
                </a:solidFill>
                <a:ea typeface="+mj-lt"/>
                <a:cs typeface="+mj-lt"/>
              </a:rPr>
              <a:t> activation for multi-class classification (e.g., 4 classes for blood cell types).</a:t>
            </a:r>
            <a:endParaRPr lang="en-US" dirty="0">
              <a:solidFill>
                <a:schemeClr val="tx1">
                  <a:lumMod val="75000"/>
                  <a:lumOff val="25000"/>
                </a:schemeClr>
              </a:solidFill>
              <a:cs typeface="Calibri"/>
            </a:endParaRPr>
          </a:p>
          <a:p>
            <a:pPr marL="373380" indent="-373380"/>
            <a:endParaRPr lang="en-US" sz="3600" b="1">
              <a:solidFill>
                <a:schemeClr val="tx1">
                  <a:lumMod val="75000"/>
                  <a:lumOff val="25000"/>
                </a:schemeClr>
              </a:solidFill>
              <a:cs typeface="Calibri"/>
            </a:endParaRPr>
          </a:p>
        </p:txBody>
      </p:sp>
    </p:spTree>
    <p:extLst>
      <p:ext uri="{BB962C8B-B14F-4D97-AF65-F5344CB8AC3E}">
        <p14:creationId xmlns:p14="http://schemas.microsoft.com/office/powerpoint/2010/main" val="421712034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EA8A-4963-C82F-5905-FCCFC150356C}"/>
              </a:ext>
            </a:extLst>
          </p:cNvPr>
          <p:cNvSpPr>
            <a:spLocks noGrp="1"/>
          </p:cNvSpPr>
          <p:nvPr>
            <p:ph type="title"/>
          </p:nvPr>
        </p:nvSpPr>
        <p:spPr/>
        <p:txBody>
          <a:bodyPr/>
          <a:lstStyle/>
          <a:p>
            <a:r>
              <a:rPr lang="en-US">
                <a:ea typeface="맑은 고딕"/>
                <a:cs typeface="Calibri"/>
              </a:rPr>
              <a:t>CNN Measurements</a:t>
            </a:r>
            <a:endParaRPr lang="en-US"/>
          </a:p>
        </p:txBody>
      </p:sp>
      <p:pic>
        <p:nvPicPr>
          <p:cNvPr id="4" name="Picture 3" descr="A graph of a training and validation accuracy&#10;&#10;Description automatically generated">
            <a:extLst>
              <a:ext uri="{FF2B5EF4-FFF2-40B4-BE49-F238E27FC236}">
                <a16:creationId xmlns:a16="http://schemas.microsoft.com/office/drawing/2014/main" id="{57FD5926-2C4F-1DEB-EAA5-7A5034050E4F}"/>
              </a:ext>
            </a:extLst>
          </p:cNvPr>
          <p:cNvPicPr>
            <a:picLocks noChangeAspect="1"/>
          </p:cNvPicPr>
          <p:nvPr/>
        </p:nvPicPr>
        <p:blipFill>
          <a:blip r:embed="rId2"/>
          <a:stretch>
            <a:fillRect/>
          </a:stretch>
        </p:blipFill>
        <p:spPr>
          <a:xfrm>
            <a:off x="6436935" y="1912168"/>
            <a:ext cx="5320655" cy="3807336"/>
          </a:xfrm>
          <a:prstGeom prst="rect">
            <a:avLst/>
          </a:prstGeom>
        </p:spPr>
      </p:pic>
      <p:pic>
        <p:nvPicPr>
          <p:cNvPr id="5" name="Picture 4" descr="A graph of training and validation&#10;&#10;Description automatically generated">
            <a:extLst>
              <a:ext uri="{FF2B5EF4-FFF2-40B4-BE49-F238E27FC236}">
                <a16:creationId xmlns:a16="http://schemas.microsoft.com/office/drawing/2014/main" id="{6BFC10D9-7079-1942-627D-66AA06FC435F}"/>
              </a:ext>
            </a:extLst>
          </p:cNvPr>
          <p:cNvPicPr>
            <a:picLocks noChangeAspect="1"/>
          </p:cNvPicPr>
          <p:nvPr/>
        </p:nvPicPr>
        <p:blipFill>
          <a:blip r:embed="rId3"/>
          <a:stretch>
            <a:fillRect/>
          </a:stretch>
        </p:blipFill>
        <p:spPr>
          <a:xfrm>
            <a:off x="252702" y="1911891"/>
            <a:ext cx="5589736" cy="3817941"/>
          </a:xfrm>
          <a:prstGeom prst="rect">
            <a:avLst/>
          </a:prstGeom>
        </p:spPr>
      </p:pic>
    </p:spTree>
    <p:extLst>
      <p:ext uri="{BB962C8B-B14F-4D97-AF65-F5344CB8AC3E}">
        <p14:creationId xmlns:p14="http://schemas.microsoft.com/office/powerpoint/2010/main" val="46942363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830B-C40C-BE9B-38A2-9F12916A9E6A}"/>
              </a:ext>
            </a:extLst>
          </p:cNvPr>
          <p:cNvSpPr>
            <a:spLocks noGrp="1"/>
          </p:cNvSpPr>
          <p:nvPr>
            <p:ph type="title"/>
          </p:nvPr>
        </p:nvSpPr>
        <p:spPr/>
        <p:txBody>
          <a:bodyPr/>
          <a:lstStyle/>
          <a:p>
            <a:r>
              <a:rPr lang="en-US">
                <a:ea typeface="맑은 고딕"/>
                <a:cs typeface="Calibri"/>
              </a:rPr>
              <a:t>CNN Measurements</a:t>
            </a:r>
            <a:endParaRPr lang="en-US"/>
          </a:p>
        </p:txBody>
      </p:sp>
      <p:pic>
        <p:nvPicPr>
          <p:cNvPr id="6" name="Picture 5" descr="A screenshot of a computer&#10;&#10;Description automatically generated">
            <a:extLst>
              <a:ext uri="{FF2B5EF4-FFF2-40B4-BE49-F238E27FC236}">
                <a16:creationId xmlns:a16="http://schemas.microsoft.com/office/drawing/2014/main" id="{C8C0A5D7-F2F4-B872-EC56-AC67E0024E14}"/>
              </a:ext>
            </a:extLst>
          </p:cNvPr>
          <p:cNvPicPr>
            <a:picLocks noChangeAspect="1"/>
          </p:cNvPicPr>
          <p:nvPr/>
        </p:nvPicPr>
        <p:blipFill rotWithShape="1">
          <a:blip r:embed="rId2"/>
          <a:srcRect t="-2662" r="26880"/>
          <a:stretch/>
        </p:blipFill>
        <p:spPr>
          <a:xfrm>
            <a:off x="4035549" y="1611079"/>
            <a:ext cx="4126006" cy="3647386"/>
          </a:xfrm>
          <a:prstGeom prst="rect">
            <a:avLst/>
          </a:prstGeom>
        </p:spPr>
      </p:pic>
    </p:spTree>
    <p:extLst>
      <p:ext uri="{BB962C8B-B14F-4D97-AF65-F5344CB8AC3E}">
        <p14:creationId xmlns:p14="http://schemas.microsoft.com/office/powerpoint/2010/main" val="365919976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E3AE-6B05-0260-5926-E245219998C8}"/>
              </a:ext>
            </a:extLst>
          </p:cNvPr>
          <p:cNvSpPr>
            <a:spLocks noGrp="1"/>
          </p:cNvSpPr>
          <p:nvPr>
            <p:ph type="title"/>
          </p:nvPr>
        </p:nvSpPr>
        <p:spPr/>
        <p:txBody>
          <a:bodyPr/>
          <a:lstStyle/>
          <a:p>
            <a:r>
              <a:rPr lang="en-US">
                <a:ea typeface="맑은 고딕"/>
                <a:cs typeface="Calibri"/>
              </a:rPr>
              <a:t>Comparetive Analysis</a:t>
            </a:r>
            <a:endParaRPr lang="en-US"/>
          </a:p>
        </p:txBody>
      </p:sp>
      <p:pic>
        <p:nvPicPr>
          <p:cNvPr id="6" name="Picture 5" descr="A graph of a function&#10;&#10;Description automatically generated">
            <a:extLst>
              <a:ext uri="{FF2B5EF4-FFF2-40B4-BE49-F238E27FC236}">
                <a16:creationId xmlns:a16="http://schemas.microsoft.com/office/drawing/2014/main" id="{195C2570-5CDF-B0B8-252E-C1598C0D926B}"/>
              </a:ext>
            </a:extLst>
          </p:cNvPr>
          <p:cNvPicPr>
            <a:picLocks noChangeAspect="1"/>
          </p:cNvPicPr>
          <p:nvPr/>
        </p:nvPicPr>
        <p:blipFill>
          <a:blip r:embed="rId2"/>
          <a:stretch>
            <a:fillRect/>
          </a:stretch>
        </p:blipFill>
        <p:spPr>
          <a:xfrm>
            <a:off x="6272323" y="2078165"/>
            <a:ext cx="5310405" cy="3846422"/>
          </a:xfrm>
          <a:prstGeom prst="rect">
            <a:avLst/>
          </a:prstGeom>
        </p:spPr>
      </p:pic>
      <p:sp>
        <p:nvSpPr>
          <p:cNvPr id="7" name="TextBox 6">
            <a:extLst>
              <a:ext uri="{FF2B5EF4-FFF2-40B4-BE49-F238E27FC236}">
                <a16:creationId xmlns:a16="http://schemas.microsoft.com/office/drawing/2014/main" id="{E0BE5AC9-6483-F4E0-E1C4-FB632EA75604}"/>
              </a:ext>
            </a:extLst>
          </p:cNvPr>
          <p:cNvSpPr txBox="1"/>
          <p:nvPr/>
        </p:nvSpPr>
        <p:spPr>
          <a:xfrm>
            <a:off x="7760887" y="6061035"/>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Light"/>
              </a:rPr>
              <a:t>SVM ROC Curve</a:t>
            </a:r>
          </a:p>
        </p:txBody>
      </p:sp>
      <p:pic>
        <p:nvPicPr>
          <p:cNvPr id="10" name="Picture 9">
            <a:extLst>
              <a:ext uri="{FF2B5EF4-FFF2-40B4-BE49-F238E27FC236}">
                <a16:creationId xmlns:a16="http://schemas.microsoft.com/office/drawing/2014/main" id="{0BD0203C-4147-4090-9C7C-7D2FBF5ED31B}"/>
              </a:ext>
            </a:extLst>
          </p:cNvPr>
          <p:cNvPicPr>
            <a:picLocks noChangeAspect="1"/>
          </p:cNvPicPr>
          <p:nvPr/>
        </p:nvPicPr>
        <p:blipFill>
          <a:blip r:embed="rId3"/>
          <a:stretch>
            <a:fillRect/>
          </a:stretch>
        </p:blipFill>
        <p:spPr>
          <a:xfrm>
            <a:off x="608219" y="2075365"/>
            <a:ext cx="5310404" cy="3852172"/>
          </a:xfrm>
          <a:prstGeom prst="rect">
            <a:avLst/>
          </a:prstGeom>
        </p:spPr>
      </p:pic>
      <p:sp>
        <p:nvSpPr>
          <p:cNvPr id="12" name="TextBox 11">
            <a:extLst>
              <a:ext uri="{FF2B5EF4-FFF2-40B4-BE49-F238E27FC236}">
                <a16:creationId xmlns:a16="http://schemas.microsoft.com/office/drawing/2014/main" id="{BA021A0E-04EB-E043-3AC6-632261E129C2}"/>
              </a:ext>
            </a:extLst>
          </p:cNvPr>
          <p:cNvSpPr txBox="1"/>
          <p:nvPr/>
        </p:nvSpPr>
        <p:spPr>
          <a:xfrm>
            <a:off x="1891423" y="6065010"/>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Light"/>
              </a:rPr>
              <a:t>Decision Tree ROC Curve</a:t>
            </a:r>
          </a:p>
        </p:txBody>
      </p:sp>
    </p:spTree>
    <p:extLst>
      <p:ext uri="{BB962C8B-B14F-4D97-AF65-F5344CB8AC3E}">
        <p14:creationId xmlns:p14="http://schemas.microsoft.com/office/powerpoint/2010/main" val="233898701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C1D3-A292-0690-A781-09FFD39E3F7E}"/>
              </a:ext>
            </a:extLst>
          </p:cNvPr>
          <p:cNvSpPr>
            <a:spLocks noGrp="1"/>
          </p:cNvSpPr>
          <p:nvPr>
            <p:ph type="title"/>
          </p:nvPr>
        </p:nvSpPr>
        <p:spPr/>
        <p:txBody>
          <a:bodyPr/>
          <a:lstStyle/>
          <a:p>
            <a:r>
              <a:rPr lang="en-US">
                <a:ea typeface="맑은 고딕"/>
                <a:cs typeface="Calibri"/>
              </a:rPr>
              <a:t>Comparetive Analysis</a:t>
            </a:r>
            <a:endParaRPr lang="en-US"/>
          </a:p>
        </p:txBody>
      </p:sp>
      <p:pic>
        <p:nvPicPr>
          <p:cNvPr id="4" name="Picture 3" descr="A graph of a function&#10;&#10;Description automatically generated">
            <a:extLst>
              <a:ext uri="{FF2B5EF4-FFF2-40B4-BE49-F238E27FC236}">
                <a16:creationId xmlns:a16="http://schemas.microsoft.com/office/drawing/2014/main" id="{CEA2E729-E4A5-6FDB-2FE0-20820E18D891}"/>
              </a:ext>
            </a:extLst>
          </p:cNvPr>
          <p:cNvPicPr>
            <a:picLocks noChangeAspect="1"/>
          </p:cNvPicPr>
          <p:nvPr/>
        </p:nvPicPr>
        <p:blipFill>
          <a:blip r:embed="rId2"/>
          <a:stretch>
            <a:fillRect/>
          </a:stretch>
        </p:blipFill>
        <p:spPr>
          <a:xfrm>
            <a:off x="608207" y="2071334"/>
            <a:ext cx="5299793" cy="3849501"/>
          </a:xfrm>
          <a:prstGeom prst="rect">
            <a:avLst/>
          </a:prstGeom>
        </p:spPr>
      </p:pic>
      <p:sp>
        <p:nvSpPr>
          <p:cNvPr id="5" name="TextBox 4">
            <a:extLst>
              <a:ext uri="{FF2B5EF4-FFF2-40B4-BE49-F238E27FC236}">
                <a16:creationId xmlns:a16="http://schemas.microsoft.com/office/drawing/2014/main" id="{8D9E0B45-46D6-A5F8-6AA7-28A5F4BC74D0}"/>
              </a:ext>
            </a:extLst>
          </p:cNvPr>
          <p:cNvSpPr txBox="1"/>
          <p:nvPr/>
        </p:nvSpPr>
        <p:spPr>
          <a:xfrm>
            <a:off x="1889931" y="6141195"/>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Light"/>
              </a:rPr>
              <a:t>Ensemble ROC Curve</a:t>
            </a:r>
            <a:endParaRPr lang="en-US" b="1"/>
          </a:p>
        </p:txBody>
      </p:sp>
      <p:pic>
        <p:nvPicPr>
          <p:cNvPr id="9" name="Picture 8" descr="A graph of a curve&#10;&#10;Description automatically generated">
            <a:extLst>
              <a:ext uri="{FF2B5EF4-FFF2-40B4-BE49-F238E27FC236}">
                <a16:creationId xmlns:a16="http://schemas.microsoft.com/office/drawing/2014/main" id="{9D1DCA89-73CA-A2C2-E318-53392B4CBBCA}"/>
              </a:ext>
            </a:extLst>
          </p:cNvPr>
          <p:cNvPicPr>
            <a:picLocks noChangeAspect="1"/>
          </p:cNvPicPr>
          <p:nvPr/>
        </p:nvPicPr>
        <p:blipFill>
          <a:blip r:embed="rId3"/>
          <a:stretch>
            <a:fillRect/>
          </a:stretch>
        </p:blipFill>
        <p:spPr>
          <a:xfrm>
            <a:off x="6286705" y="2071179"/>
            <a:ext cx="5313521" cy="3849747"/>
          </a:xfrm>
          <a:prstGeom prst="rect">
            <a:avLst/>
          </a:prstGeom>
        </p:spPr>
      </p:pic>
      <p:sp>
        <p:nvSpPr>
          <p:cNvPr id="10" name="TextBox 9">
            <a:extLst>
              <a:ext uri="{FF2B5EF4-FFF2-40B4-BE49-F238E27FC236}">
                <a16:creationId xmlns:a16="http://schemas.microsoft.com/office/drawing/2014/main" id="{1EAC4F01-A6A4-0531-FF13-3B10271A4142}"/>
              </a:ext>
            </a:extLst>
          </p:cNvPr>
          <p:cNvSpPr txBox="1"/>
          <p:nvPr/>
        </p:nvSpPr>
        <p:spPr>
          <a:xfrm>
            <a:off x="7992194" y="6136572"/>
            <a:ext cx="188382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r>
              <a:rPr lang="en-US" b="1">
                <a:cs typeface="Calibri Light"/>
              </a:rPr>
              <a:t>CNN ROC Curve</a:t>
            </a:r>
            <a:endParaRPr lang="en-US" b="1"/>
          </a:p>
        </p:txBody>
      </p:sp>
    </p:spTree>
    <p:extLst>
      <p:ext uri="{BB962C8B-B14F-4D97-AF65-F5344CB8AC3E}">
        <p14:creationId xmlns:p14="http://schemas.microsoft.com/office/powerpoint/2010/main" val="57997284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4E7F-A6AE-9CD2-07DB-140B465A9112}"/>
              </a:ext>
            </a:extLst>
          </p:cNvPr>
          <p:cNvSpPr>
            <a:spLocks noGrp="1"/>
          </p:cNvSpPr>
          <p:nvPr>
            <p:ph type="title"/>
          </p:nvPr>
        </p:nvSpPr>
        <p:spPr/>
        <p:txBody>
          <a:bodyPr/>
          <a:lstStyle/>
          <a:p>
            <a:r>
              <a:rPr lang="en-US">
                <a:ea typeface="맑은 고딕"/>
                <a:cs typeface="Calibri"/>
              </a:rPr>
              <a:t>Discussion</a:t>
            </a:r>
            <a:endParaRPr lang="en-US">
              <a:cs typeface="Calibri"/>
            </a:endParaRPr>
          </a:p>
        </p:txBody>
      </p:sp>
      <p:sp>
        <p:nvSpPr>
          <p:cNvPr id="3" name="Content Placeholder 2">
            <a:extLst>
              <a:ext uri="{FF2B5EF4-FFF2-40B4-BE49-F238E27FC236}">
                <a16:creationId xmlns:a16="http://schemas.microsoft.com/office/drawing/2014/main" id="{02F93A99-D7DA-F80E-FA5C-CE6C78F3D962}"/>
              </a:ext>
            </a:extLst>
          </p:cNvPr>
          <p:cNvSpPr>
            <a:spLocks noGrp="1"/>
          </p:cNvSpPr>
          <p:nvPr>
            <p:ph idx="1"/>
          </p:nvPr>
        </p:nvSpPr>
        <p:spPr>
          <a:xfrm>
            <a:off x="609521" y="1718771"/>
            <a:ext cx="10971372" cy="5269825"/>
          </a:xfrm>
        </p:spPr>
        <p:txBody>
          <a:bodyPr vert="horz" lIns="99569" tIns="49785" rIns="99569" bIns="49785" rtlCol="0" anchor="t">
            <a:noAutofit/>
          </a:bodyPr>
          <a:lstStyle/>
          <a:p>
            <a:pPr marL="373380" indent="-373380">
              <a:buFont typeface="Arial"/>
              <a:buChar char="•"/>
            </a:pPr>
            <a:r>
              <a:rPr lang="en-US" sz="1800" b="1" i="0">
                <a:solidFill>
                  <a:schemeClr val="tx1">
                    <a:lumMod val="75000"/>
                    <a:lumOff val="25000"/>
                  </a:schemeClr>
                </a:solidFill>
                <a:ea typeface="+mj-lt"/>
                <a:cs typeface="+mj-lt"/>
              </a:rPr>
              <a:t>SVM Model</a:t>
            </a:r>
            <a:r>
              <a:rPr lang="en-US" sz="1800" i="0">
                <a:solidFill>
                  <a:schemeClr val="tx1">
                    <a:lumMod val="75000"/>
                    <a:lumOff val="25000"/>
                  </a:schemeClr>
                </a:solidFill>
                <a:ea typeface="+mj-lt"/>
                <a:cs typeface="+mj-lt"/>
              </a:rPr>
              <a:t>:</a:t>
            </a:r>
            <a:endParaRPr lang="en-US" sz="1800">
              <a:solidFill>
                <a:schemeClr val="tx1">
                  <a:lumMod val="75000"/>
                  <a:lumOff val="25000"/>
                </a:schemeClr>
              </a:solidFill>
              <a:ea typeface="+mj-lt"/>
              <a:cs typeface="+mj-lt"/>
            </a:endParaRPr>
          </a:p>
          <a:p>
            <a:pPr marL="808990" lvl="1" indent="-311150">
              <a:buFont typeface="Arial"/>
              <a:buChar char="•"/>
            </a:pPr>
            <a:r>
              <a:rPr lang="en-US" sz="1800">
                <a:latin typeface="Cambria"/>
                <a:ea typeface="+mj-lt"/>
                <a:cs typeface="+mj-lt"/>
              </a:rPr>
              <a:t>The SVM model achieved an accuracy of approximately 75% on the test dataset.</a:t>
            </a:r>
          </a:p>
          <a:p>
            <a:pPr marL="808990" lvl="1" indent="-311150">
              <a:buFont typeface="Arial"/>
              <a:buChar char="•"/>
            </a:pPr>
            <a:r>
              <a:rPr lang="en-US" sz="1800">
                <a:latin typeface="Cambria"/>
                <a:ea typeface="+mj-lt"/>
                <a:cs typeface="+mj-lt"/>
              </a:rPr>
              <a:t>Precision, recall, and F1-scores varied across different classes, with relatively good performance for most classes.</a:t>
            </a:r>
          </a:p>
          <a:p>
            <a:pPr marL="808990" lvl="1" indent="-311150">
              <a:buFont typeface="Arial"/>
              <a:buChar char="•"/>
            </a:pPr>
            <a:r>
              <a:rPr lang="en-US" sz="1800">
                <a:latin typeface="Cambria"/>
                <a:ea typeface="+mj-lt"/>
                <a:cs typeface="+mj-lt"/>
              </a:rPr>
              <a:t>The confusion matrix indicates reasonable classification results, with some misclassifications across classes.</a:t>
            </a:r>
          </a:p>
          <a:p>
            <a:pPr marL="373380" indent="-373380">
              <a:buFont typeface="Arial"/>
              <a:buChar char="•"/>
            </a:pPr>
            <a:r>
              <a:rPr lang="en-US" sz="1800" b="1" i="0">
                <a:solidFill>
                  <a:schemeClr val="tx1">
                    <a:lumMod val="75000"/>
                    <a:lumOff val="25000"/>
                  </a:schemeClr>
                </a:solidFill>
                <a:ea typeface="+mj-lt"/>
                <a:cs typeface="+mj-lt"/>
              </a:rPr>
              <a:t>Decision Tree Model</a:t>
            </a:r>
            <a:r>
              <a:rPr lang="en-US" sz="1800" i="0">
                <a:solidFill>
                  <a:schemeClr val="tx1">
                    <a:lumMod val="75000"/>
                    <a:lumOff val="25000"/>
                  </a:schemeClr>
                </a:solidFill>
                <a:ea typeface="+mj-lt"/>
                <a:cs typeface="+mj-lt"/>
              </a:rPr>
              <a:t>:</a:t>
            </a:r>
            <a:endParaRPr lang="en-US" sz="1800">
              <a:solidFill>
                <a:schemeClr val="tx1">
                  <a:lumMod val="75000"/>
                  <a:lumOff val="25000"/>
                </a:schemeClr>
              </a:solidFill>
              <a:ea typeface="+mj-lt"/>
              <a:cs typeface="+mj-lt"/>
            </a:endParaRPr>
          </a:p>
          <a:p>
            <a:pPr marL="808990" lvl="1" indent="-311150">
              <a:buFont typeface="Arial"/>
              <a:buChar char="•"/>
            </a:pPr>
            <a:r>
              <a:rPr lang="en-US" sz="1800">
                <a:latin typeface="Cambria"/>
                <a:ea typeface="+mj-lt"/>
                <a:cs typeface="+mj-lt"/>
              </a:rPr>
              <a:t>The Decision Tree model exhibited an accuracy of around 84% on the test dataset, which was higher than that of the SVM model.</a:t>
            </a:r>
          </a:p>
          <a:p>
            <a:pPr marL="808990" lvl="1" indent="-311150">
              <a:buFont typeface="Arial"/>
              <a:buChar char="•"/>
            </a:pPr>
            <a:r>
              <a:rPr lang="en-US" sz="1800">
                <a:latin typeface="Cambria"/>
                <a:ea typeface="+mj-lt"/>
                <a:cs typeface="+mj-lt"/>
              </a:rPr>
              <a:t>Precision, recall, and F1-scores were generally high for all classes, indicating good class identification capabilities.</a:t>
            </a:r>
          </a:p>
          <a:p>
            <a:pPr marL="808990" lvl="1" indent="-311150">
              <a:buFont typeface="Arial"/>
              <a:buChar char="•"/>
            </a:pPr>
            <a:r>
              <a:rPr lang="en-US" sz="1800">
                <a:latin typeface="Cambria"/>
                <a:ea typeface="+mj-lt"/>
                <a:cs typeface="+mj-lt"/>
              </a:rPr>
              <a:t>The confusion matrix shows that the model performed well in correctly predicting class labels with fewer misclassifications.</a:t>
            </a:r>
          </a:p>
          <a:p>
            <a:pPr marL="373380" indent="-373380">
              <a:buFont typeface="Arial"/>
              <a:buChar char="•"/>
            </a:pPr>
            <a:endParaRPr lang="en-US" sz="1800" i="0">
              <a:solidFill>
                <a:schemeClr val="tx1">
                  <a:lumMod val="75000"/>
                  <a:lumOff val="25000"/>
                </a:schemeClr>
              </a:solidFill>
              <a:cs typeface="Calibri"/>
            </a:endParaRPr>
          </a:p>
        </p:txBody>
      </p:sp>
    </p:spTree>
    <p:extLst>
      <p:ext uri="{BB962C8B-B14F-4D97-AF65-F5344CB8AC3E}">
        <p14:creationId xmlns:p14="http://schemas.microsoft.com/office/powerpoint/2010/main" val="193326220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E5C7-EE63-951E-E413-D073EC08F5E3}"/>
              </a:ext>
            </a:extLst>
          </p:cNvPr>
          <p:cNvSpPr>
            <a:spLocks noGrp="1"/>
          </p:cNvSpPr>
          <p:nvPr>
            <p:ph type="title"/>
          </p:nvPr>
        </p:nvSpPr>
        <p:spPr>
          <a:xfrm>
            <a:off x="609521" y="261443"/>
            <a:ext cx="10971372" cy="798753"/>
          </a:xfrm>
        </p:spPr>
        <p:txBody>
          <a:bodyPr/>
          <a:lstStyle/>
          <a:p>
            <a:r>
              <a:rPr lang="en-US">
                <a:ea typeface="맑은 고딕"/>
                <a:cs typeface="Calibri"/>
              </a:rPr>
              <a:t>Discussion </a:t>
            </a:r>
            <a:endParaRPr lang="en-US" b="0">
              <a:solidFill>
                <a:srgbClr val="000000"/>
              </a:solidFill>
              <a:ea typeface="맑은 고딕"/>
              <a:cs typeface="Calibri"/>
            </a:endParaRPr>
          </a:p>
        </p:txBody>
      </p:sp>
      <p:sp>
        <p:nvSpPr>
          <p:cNvPr id="3" name="Content Placeholder 2">
            <a:extLst>
              <a:ext uri="{FF2B5EF4-FFF2-40B4-BE49-F238E27FC236}">
                <a16:creationId xmlns:a16="http://schemas.microsoft.com/office/drawing/2014/main" id="{F5A24C82-52B1-684D-2794-80B72C1D04E9}"/>
              </a:ext>
            </a:extLst>
          </p:cNvPr>
          <p:cNvSpPr>
            <a:spLocks noGrp="1"/>
          </p:cNvSpPr>
          <p:nvPr>
            <p:ph idx="1"/>
          </p:nvPr>
        </p:nvSpPr>
        <p:spPr>
          <a:xfrm>
            <a:off x="609521" y="1718771"/>
            <a:ext cx="10971372" cy="4824535"/>
          </a:xfrm>
        </p:spPr>
        <p:txBody>
          <a:bodyPr vert="horz" lIns="99569" tIns="49785" rIns="99569" bIns="49785" rtlCol="0" anchor="t">
            <a:normAutofit/>
          </a:bodyPr>
          <a:lstStyle/>
          <a:p>
            <a:pPr marL="373380" indent="-373380">
              <a:buFont typeface="Arial,Sans-Serif"/>
              <a:buChar char="•"/>
            </a:pPr>
            <a:r>
              <a:rPr lang="en-US" sz="1800" b="1" i="0">
                <a:solidFill>
                  <a:schemeClr val="tx1">
                    <a:lumMod val="75000"/>
                    <a:lumOff val="25000"/>
                  </a:schemeClr>
                </a:solidFill>
                <a:ea typeface="맑은 고딕"/>
                <a:cs typeface="Calibri"/>
              </a:rPr>
              <a:t>Ensemble Model</a:t>
            </a:r>
            <a:r>
              <a:rPr lang="en-US" sz="1800" i="0">
                <a:solidFill>
                  <a:schemeClr val="tx1">
                    <a:lumMod val="75000"/>
                    <a:lumOff val="25000"/>
                  </a:schemeClr>
                </a:solidFill>
                <a:ea typeface="맑은 고딕"/>
                <a:cs typeface="Calibri"/>
              </a:rPr>
              <a:t>:</a:t>
            </a:r>
          </a:p>
          <a:p>
            <a:pPr marL="808990" lvl="1" indent="-311150">
              <a:buFont typeface="Arial,Sans-Serif"/>
              <a:buChar char="•"/>
            </a:pPr>
            <a:r>
              <a:rPr lang="en-US" sz="1800">
                <a:solidFill>
                  <a:srgbClr val="404040"/>
                </a:solidFill>
                <a:latin typeface="Cambria"/>
                <a:ea typeface="Cambria"/>
                <a:cs typeface="Calibri"/>
              </a:rPr>
              <a:t>The Ensemble model demonstrated an accuracy of approximately 84% on the test dataset, similar to the Decision Tree model.</a:t>
            </a:r>
            <a:endParaRPr lang="en-US" sz="1800">
              <a:latin typeface="Cambria"/>
              <a:ea typeface="Cambria"/>
              <a:cs typeface="Calibri"/>
            </a:endParaRPr>
          </a:p>
          <a:p>
            <a:pPr marL="808990" lvl="1" indent="-311150">
              <a:buFont typeface="Arial,Sans-Serif"/>
              <a:buChar char="•"/>
            </a:pPr>
            <a:r>
              <a:rPr lang="en-US" sz="1800">
                <a:solidFill>
                  <a:srgbClr val="404040"/>
                </a:solidFill>
                <a:latin typeface="Cambria"/>
                <a:ea typeface="Cambria"/>
                <a:cs typeface="Calibri"/>
              </a:rPr>
              <a:t>Precision, recall, and F1-scores were consistently high across classes, showcasing the ensemble's improved classification performance.</a:t>
            </a:r>
            <a:endParaRPr lang="en-US" sz="1800">
              <a:latin typeface="Cambria"/>
              <a:ea typeface="Cambria"/>
              <a:cs typeface="Calibri"/>
            </a:endParaRPr>
          </a:p>
          <a:p>
            <a:pPr marL="808990" lvl="1" indent="-311150">
              <a:buFont typeface="Arial,Sans-Serif"/>
              <a:buChar char="•"/>
            </a:pPr>
            <a:r>
              <a:rPr lang="en-US" sz="1800">
                <a:solidFill>
                  <a:srgbClr val="404040"/>
                </a:solidFill>
                <a:latin typeface="Cambria"/>
                <a:ea typeface="Cambria"/>
                <a:cs typeface="Calibri"/>
              </a:rPr>
              <a:t>The confusion matrix confirms the model's effectiveness in accurate class predictions with fewer misclassifications.</a:t>
            </a:r>
            <a:endParaRPr lang="en-US" sz="1800">
              <a:latin typeface="Cambria"/>
              <a:ea typeface="Cambria"/>
              <a:cs typeface="Calibri"/>
            </a:endParaRPr>
          </a:p>
          <a:p>
            <a:pPr marL="373380" indent="-373380">
              <a:buFont typeface="Arial,Sans-Serif"/>
              <a:buChar char="•"/>
            </a:pPr>
            <a:r>
              <a:rPr lang="en-US" sz="1800" b="1" i="0">
                <a:solidFill>
                  <a:schemeClr val="tx1">
                    <a:lumMod val="75000"/>
                    <a:lumOff val="25000"/>
                  </a:schemeClr>
                </a:solidFill>
                <a:ea typeface="맑은 고딕"/>
                <a:cs typeface="Calibri"/>
              </a:rPr>
              <a:t>CNN Model</a:t>
            </a:r>
            <a:r>
              <a:rPr lang="en-US" sz="1800" i="0">
                <a:solidFill>
                  <a:schemeClr val="tx1">
                    <a:lumMod val="75000"/>
                    <a:lumOff val="25000"/>
                  </a:schemeClr>
                </a:solidFill>
                <a:ea typeface="맑은 고딕"/>
                <a:cs typeface="Calibri"/>
              </a:rPr>
              <a:t>:</a:t>
            </a:r>
          </a:p>
          <a:p>
            <a:pPr marL="808990" lvl="1" indent="-311150">
              <a:buFont typeface="Arial,Sans-Serif"/>
              <a:buChar char="•"/>
            </a:pPr>
            <a:r>
              <a:rPr lang="en-US" sz="1800">
                <a:solidFill>
                  <a:srgbClr val="404040"/>
                </a:solidFill>
                <a:latin typeface="Cambria"/>
                <a:ea typeface="맑은 고딕"/>
                <a:cs typeface="Calibri"/>
              </a:rPr>
              <a:t>The CNN model achieved an accuracy of about 57% on the test dataset, which was lower than that of the other models.</a:t>
            </a:r>
            <a:endParaRPr lang="en-US" sz="1800">
              <a:latin typeface="Cambria"/>
              <a:ea typeface="맑은 고딕"/>
              <a:cs typeface="Calibri"/>
            </a:endParaRPr>
          </a:p>
          <a:p>
            <a:pPr marL="808990" lvl="1" indent="-311150">
              <a:buFont typeface="Arial,Sans-Serif"/>
              <a:buChar char="•"/>
            </a:pPr>
            <a:r>
              <a:rPr lang="en-US" sz="1800">
                <a:solidFill>
                  <a:srgbClr val="404040"/>
                </a:solidFill>
                <a:latin typeface="Cambria"/>
                <a:ea typeface="맑은 고딕"/>
                <a:cs typeface="Calibri"/>
              </a:rPr>
              <a:t>Precision, recall, and F1-scores varied across classes, with relatively weaker performance compared to the SVM, Decision Tree, and Ensemble models.</a:t>
            </a:r>
            <a:endParaRPr lang="en-US" sz="1800">
              <a:latin typeface="Cambria"/>
              <a:ea typeface="맑은 고딕"/>
              <a:cs typeface="Calibri"/>
            </a:endParaRPr>
          </a:p>
          <a:p>
            <a:pPr marL="808990" lvl="1" indent="-311150">
              <a:buFont typeface="Arial,Sans-Serif"/>
              <a:buChar char="•"/>
            </a:pPr>
            <a:r>
              <a:rPr lang="en-US" sz="1800">
                <a:solidFill>
                  <a:srgbClr val="404040"/>
                </a:solidFill>
                <a:latin typeface="Cambria"/>
                <a:ea typeface="맑은 고딕"/>
                <a:cs typeface="Calibri"/>
              </a:rPr>
              <a:t>The confusion matrix indicates challenges in accurately predicting class labels, especially for certain classes like EOSINOPHIL and LYMPHOCYTE.</a:t>
            </a:r>
            <a:endParaRPr lang="en-US" sz="1800">
              <a:latin typeface="Cambria"/>
              <a:ea typeface="맑은 고딕"/>
              <a:cs typeface="Calibri"/>
            </a:endParaRPr>
          </a:p>
          <a:p>
            <a:pPr marL="373380" indent="-373380"/>
            <a:endParaRPr lang="en-US" sz="2800">
              <a:cs typeface="Calibri"/>
            </a:endParaRPr>
          </a:p>
        </p:txBody>
      </p:sp>
    </p:spTree>
    <p:extLst>
      <p:ext uri="{BB962C8B-B14F-4D97-AF65-F5344CB8AC3E}">
        <p14:creationId xmlns:p14="http://schemas.microsoft.com/office/powerpoint/2010/main" val="23586571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368E-4730-1E34-CD56-5ED67FBB2AF8}"/>
              </a:ext>
            </a:extLst>
          </p:cNvPr>
          <p:cNvSpPr>
            <a:spLocks noGrp="1"/>
          </p:cNvSpPr>
          <p:nvPr>
            <p:ph type="title"/>
          </p:nvPr>
        </p:nvSpPr>
        <p:spPr/>
        <p:txBody>
          <a:bodyPr/>
          <a:lstStyle/>
          <a:p>
            <a:r>
              <a:rPr lang="en-US">
                <a:ea typeface="맑은 고딕"/>
                <a:cs typeface="Calibri"/>
              </a:rPr>
              <a:t>Conclusion</a:t>
            </a:r>
            <a:endParaRPr lang="en-US"/>
          </a:p>
        </p:txBody>
      </p:sp>
      <p:sp>
        <p:nvSpPr>
          <p:cNvPr id="3" name="Content Placeholder 2">
            <a:extLst>
              <a:ext uri="{FF2B5EF4-FFF2-40B4-BE49-F238E27FC236}">
                <a16:creationId xmlns:a16="http://schemas.microsoft.com/office/drawing/2014/main" id="{B3FF5AC1-B1B5-DC8B-E339-356BE94B38CB}"/>
              </a:ext>
            </a:extLst>
          </p:cNvPr>
          <p:cNvSpPr>
            <a:spLocks noGrp="1"/>
          </p:cNvSpPr>
          <p:nvPr>
            <p:ph idx="1"/>
          </p:nvPr>
        </p:nvSpPr>
        <p:spPr>
          <a:xfrm>
            <a:off x="609521" y="2174558"/>
            <a:ext cx="10971372" cy="2502666"/>
          </a:xfrm>
        </p:spPr>
        <p:txBody>
          <a:bodyPr vert="horz" lIns="99569" tIns="49785" rIns="99569" bIns="49785" rtlCol="0" anchor="t">
            <a:normAutofit/>
          </a:bodyPr>
          <a:lstStyle/>
          <a:p>
            <a:pPr marL="373380" indent="-373380" algn="ctr"/>
            <a:r>
              <a:rPr lang="en-US" b="1" i="0">
                <a:solidFill>
                  <a:schemeClr val="tx1">
                    <a:lumMod val="75000"/>
                    <a:lumOff val="25000"/>
                  </a:schemeClr>
                </a:solidFill>
                <a:ea typeface="+mj-lt"/>
                <a:cs typeface="+mj-lt"/>
              </a:rPr>
              <a:t>In conclusion, based on the provided measurements, the Ensemble model stands out as the best-performing model among the SVM, Decision Tree, Ensemble, and CNN models. It achieved the highest accuracy and demonstrated consistent and robust performance across different evaluation metrics, including precision, recall, and F1-scores. The Decision Tree model also performed well, followed closely by the SVM model. However, the CNN model exhibited comparatively lower accuracy and faced challenges in accurately classifying certain classes, indicating room for improvement in its performance.</a:t>
            </a:r>
          </a:p>
        </p:txBody>
      </p:sp>
    </p:spTree>
    <p:extLst>
      <p:ext uri="{BB962C8B-B14F-4D97-AF65-F5344CB8AC3E}">
        <p14:creationId xmlns:p14="http://schemas.microsoft.com/office/powerpoint/2010/main" val="217308990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6455246" y="3573810"/>
            <a:ext cx="5472608" cy="1045938"/>
          </a:xfrm>
        </p:spPr>
        <p:txBody>
          <a:bodyPr/>
          <a:lstStyle/>
          <a:p>
            <a:r>
              <a:rPr lang="en-US" altLang="ko-KR">
                <a:solidFill>
                  <a:srgbClr val="C00000"/>
                </a:solidFill>
              </a:rPr>
              <a:t>THANK YOU</a:t>
            </a:r>
            <a:endParaRPr lang="ko-KR" altLang="en-US">
              <a:solidFill>
                <a:srgbClr val="C00000"/>
              </a:solidFill>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3344890" y="1145107"/>
            <a:ext cx="4559646" cy="44361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57150" indent="-285750" defTabSz="914400">
              <a:lnSpc>
                <a:spcPct val="200000"/>
              </a:lnSpc>
              <a:spcBef>
                <a:spcPct val="0"/>
              </a:spcBef>
              <a:spcAft>
                <a:spcPct val="0"/>
              </a:spcAft>
              <a:buFont typeface="Arial"/>
              <a:buChar char="•"/>
            </a:pPr>
            <a:r>
              <a:rPr kumimoji="1" lang="en-US" altLang="ko-KR" sz="1800" b="1">
                <a:solidFill>
                  <a:schemeClr val="tx1">
                    <a:lumMod val="75000"/>
                    <a:lumOff val="25000"/>
                  </a:schemeClr>
                </a:solidFill>
                <a:latin typeface="Cambria"/>
                <a:cs typeface="Calibri Light"/>
              </a:rPr>
              <a:t>Problem Definition</a:t>
            </a:r>
            <a:endParaRPr lang="en-US" sz="1800" b="1">
              <a:solidFill>
                <a:schemeClr val="tx1">
                  <a:lumMod val="75000"/>
                  <a:lumOff val="25000"/>
                </a:schemeClr>
              </a:solidFill>
              <a:latin typeface="Cambria"/>
              <a:cs typeface="Calibri Light"/>
            </a:endParaRPr>
          </a:p>
          <a:p>
            <a:pPr indent="-228600" defTabSz="914400">
              <a:lnSpc>
                <a:spcPct val="200000"/>
              </a:lnSpc>
              <a:spcBef>
                <a:spcPct val="0"/>
              </a:spcBef>
              <a:spcAft>
                <a:spcPct val="0"/>
              </a:spcAft>
              <a:buFont typeface="Arial"/>
              <a:buChar char="•"/>
            </a:pPr>
            <a:r>
              <a:rPr kumimoji="1" lang="en-US" altLang="ko-KR" sz="1800" b="1">
                <a:solidFill>
                  <a:schemeClr val="tx1">
                    <a:lumMod val="75000"/>
                    <a:lumOff val="25000"/>
                  </a:schemeClr>
                </a:solidFill>
                <a:latin typeface="Cambria"/>
                <a:cs typeface="굴림" pitchFamily="50" charset="-127"/>
              </a:rPr>
              <a:t>Dataset Description</a:t>
            </a:r>
            <a:endParaRPr lang="en-US" altLang="ko-KR" sz="1800" b="1">
              <a:solidFill>
                <a:schemeClr val="tx1">
                  <a:lumMod val="75000"/>
                  <a:lumOff val="25000"/>
                </a:schemeClr>
              </a:solidFill>
              <a:latin typeface="Cambria"/>
              <a:cs typeface="굴림" pitchFamily="50" charset="-127"/>
            </a:endParaRPr>
          </a:p>
          <a:p>
            <a:pPr indent="-228600" defTabSz="914400">
              <a:lnSpc>
                <a:spcPct val="200000"/>
              </a:lnSpc>
              <a:spcBef>
                <a:spcPct val="0"/>
              </a:spcBef>
              <a:spcAft>
                <a:spcPct val="0"/>
              </a:spcAft>
              <a:buFont typeface="Arial"/>
              <a:buChar char="•"/>
            </a:pPr>
            <a:r>
              <a:rPr kumimoji="1" lang="en-US" altLang="ko-KR" sz="1800" b="1">
                <a:solidFill>
                  <a:schemeClr val="tx1">
                    <a:lumMod val="75000"/>
                    <a:lumOff val="25000"/>
                  </a:schemeClr>
                </a:solidFill>
                <a:latin typeface="Cambria"/>
                <a:cs typeface="굴림" pitchFamily="50" charset="-127"/>
              </a:rPr>
              <a:t>Dataset Exploration</a:t>
            </a:r>
            <a:endParaRPr lang="en-US" altLang="ko-KR" sz="1800" b="1">
              <a:solidFill>
                <a:schemeClr val="tx1">
                  <a:lumMod val="75000"/>
                  <a:lumOff val="25000"/>
                </a:schemeClr>
              </a:solidFill>
              <a:latin typeface="Cambria"/>
              <a:cs typeface="굴림" pitchFamily="50" charset="-127"/>
            </a:endParaRPr>
          </a:p>
          <a:p>
            <a:pPr marR="0" indent="-228600" defTabSz="914400">
              <a:lnSpc>
                <a:spcPct val="200000"/>
              </a:lnSpc>
              <a:spcBef>
                <a:spcPct val="0"/>
              </a:spcBef>
              <a:spcAft>
                <a:spcPct val="0"/>
              </a:spcAft>
              <a:buClrTx/>
              <a:buSzTx/>
              <a:buFont typeface="Arial"/>
              <a:buChar char="•"/>
              <a:tabLst/>
            </a:pPr>
            <a:r>
              <a:rPr kumimoji="1" lang="en-US" altLang="ko-KR" sz="1800" b="1">
                <a:solidFill>
                  <a:schemeClr val="tx1">
                    <a:lumMod val="75000"/>
                    <a:lumOff val="25000"/>
                  </a:schemeClr>
                </a:solidFill>
                <a:latin typeface="Cambria"/>
                <a:cs typeface="굴림" pitchFamily="50" charset="-127"/>
              </a:rPr>
              <a:t>Preprocessing</a:t>
            </a:r>
            <a:endParaRPr lang="en-US" altLang="ko-KR" sz="1800" b="1">
              <a:solidFill>
                <a:schemeClr val="tx1">
                  <a:lumMod val="75000"/>
                  <a:lumOff val="25000"/>
                </a:schemeClr>
              </a:solidFill>
              <a:latin typeface="Cambria"/>
              <a:cs typeface="굴림" pitchFamily="50" charset="-127"/>
            </a:endParaRPr>
          </a:p>
          <a:p>
            <a:pPr indent="-228600" defTabSz="914400">
              <a:lnSpc>
                <a:spcPct val="200000"/>
              </a:lnSpc>
              <a:spcBef>
                <a:spcPct val="0"/>
              </a:spcBef>
              <a:spcAft>
                <a:spcPct val="0"/>
              </a:spcAft>
              <a:buFont typeface="Arial"/>
              <a:buChar char="•"/>
            </a:pPr>
            <a:r>
              <a:rPr kumimoji="1" lang="en-US" altLang="ko-KR" sz="1800" b="1">
                <a:solidFill>
                  <a:schemeClr val="tx1">
                    <a:lumMod val="75000"/>
                    <a:lumOff val="25000"/>
                  </a:schemeClr>
                </a:solidFill>
                <a:latin typeface="Cambria"/>
                <a:cs typeface="굴림" pitchFamily="50" charset="-127"/>
              </a:rPr>
              <a:t>Proposed Machine Learning Models</a:t>
            </a:r>
            <a:endParaRPr lang="en-US" altLang="ko-KR" sz="1800" b="1">
              <a:solidFill>
                <a:schemeClr val="tx1">
                  <a:lumMod val="75000"/>
                  <a:lumOff val="25000"/>
                </a:schemeClr>
              </a:solidFill>
              <a:latin typeface="Cambria"/>
              <a:cs typeface="굴림" pitchFamily="50" charset="-127"/>
            </a:endParaRPr>
          </a:p>
          <a:p>
            <a:pPr indent="-228600" defTabSz="914400">
              <a:lnSpc>
                <a:spcPct val="200000"/>
              </a:lnSpc>
              <a:spcBef>
                <a:spcPct val="0"/>
              </a:spcBef>
              <a:spcAft>
                <a:spcPct val="0"/>
              </a:spcAft>
              <a:buFont typeface="Arial"/>
              <a:buChar char="•"/>
            </a:pPr>
            <a:r>
              <a:rPr lang="en-US" altLang="ko-KR" sz="1800" b="1">
                <a:solidFill>
                  <a:schemeClr val="tx1">
                    <a:lumMod val="75000"/>
                    <a:lumOff val="25000"/>
                  </a:schemeClr>
                </a:solidFill>
                <a:latin typeface="Cambria"/>
                <a:cs typeface="굴림" pitchFamily="50" charset="-127"/>
              </a:rPr>
              <a:t>Proposed Deep Learning model</a:t>
            </a:r>
          </a:p>
          <a:p>
            <a:pPr indent="-228600" defTabSz="914400">
              <a:lnSpc>
                <a:spcPct val="200000"/>
              </a:lnSpc>
              <a:spcBef>
                <a:spcPct val="0"/>
              </a:spcBef>
              <a:spcAft>
                <a:spcPct val="0"/>
              </a:spcAft>
              <a:buFont typeface="Arial"/>
              <a:buChar char="•"/>
            </a:pPr>
            <a:r>
              <a:rPr lang="en-US" altLang="ko-KR" sz="1800" b="1">
                <a:solidFill>
                  <a:schemeClr val="tx1">
                    <a:lumMod val="75000"/>
                    <a:lumOff val="25000"/>
                  </a:schemeClr>
                </a:solidFill>
                <a:latin typeface="Cambria"/>
                <a:cs typeface="굴림" pitchFamily="50" charset="-127"/>
              </a:rPr>
              <a:t>Experimental Results and Analysis</a:t>
            </a:r>
          </a:p>
          <a:p>
            <a:pPr indent="-228600" defTabSz="914400">
              <a:lnSpc>
                <a:spcPct val="200000"/>
              </a:lnSpc>
              <a:spcBef>
                <a:spcPct val="0"/>
              </a:spcBef>
              <a:spcAft>
                <a:spcPct val="0"/>
              </a:spcAft>
              <a:buFont typeface="Arial"/>
              <a:buChar char="•"/>
            </a:pPr>
            <a:r>
              <a:rPr lang="en-US" altLang="ko-KR" sz="1800" b="1">
                <a:solidFill>
                  <a:schemeClr val="tx1">
                    <a:lumMod val="75000"/>
                    <a:lumOff val="25000"/>
                  </a:schemeClr>
                </a:solidFill>
                <a:latin typeface="Cambria"/>
                <a:cs typeface="굴림" pitchFamily="50" charset="-127"/>
              </a:rPr>
              <a:t>Discussion and Conclusion</a:t>
            </a:r>
          </a:p>
        </p:txBody>
      </p:sp>
      <p:sp>
        <p:nvSpPr>
          <p:cNvPr id="13" name="Text Box 5"/>
          <p:cNvSpPr txBox="1">
            <a:spLocks noChangeArrowheads="1"/>
          </p:cNvSpPr>
          <p:nvPr/>
        </p:nvSpPr>
        <p:spPr bwMode="auto">
          <a:xfrm>
            <a:off x="2707986" y="361848"/>
            <a:ext cx="338437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a:solidFill>
                  <a:srgbClr val="C00000"/>
                </a:solidFill>
                <a:latin typeface="+mj-lt"/>
                <a:cs typeface="굴림" pitchFamily="50" charset="-127"/>
              </a:rPr>
              <a:t>Agenda</a:t>
            </a:r>
            <a:endParaRPr lang="en-US" altLang="ko-KR" sz="3200" b="1">
              <a:solidFill>
                <a:srgbClr val="C00000"/>
              </a:solidFill>
              <a:latin typeface="+mj-lt"/>
              <a:cs typeface="굴림" pitchFamily="50" charset="-127"/>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p:txBody>
          <a:bodyPr vert="horz" lIns="99569" tIns="49785" rIns="99569" bIns="49785" rtlCol="0" anchor="t">
            <a:normAutofit/>
          </a:bodyPr>
          <a:lstStyle/>
          <a:p>
            <a:pPr marL="373380" indent="-373380" algn="ctr"/>
            <a:r>
              <a:rPr lang="en-US" sz="2400" i="0">
                <a:ea typeface="+mj-lt"/>
                <a:cs typeface="+mj-lt"/>
              </a:rPr>
              <a:t>The main problem of the project is to develop an automated system for accurately identifying different blood cell types (eosinophil, lymphocyte, neutrophil, and monocyte) from microscopic images. The project scope encompasses developing algorithms that can handle variable shapes, sizes, staining patterns, and potential cell overlap commonly found in such images. The main challenge is to achieve high accuracy in classification despite these variations, aiming for reliable diagnosis and advancing research in the field. The target solution involves using recognition methods, such as machine learning algorithms and deep learning algorithm trained on labeled image datasets, to accurately classify blood cells based on their visual characteristics.</a:t>
            </a:r>
            <a:endParaRPr lang="en-US" sz="2400">
              <a:ea typeface="+mj-lt"/>
              <a:cs typeface="+mj-lt"/>
            </a:endParaRPr>
          </a:p>
        </p:txBody>
      </p:sp>
      <p:sp>
        <p:nvSpPr>
          <p:cNvPr id="2" name="제목 1"/>
          <p:cNvSpPr>
            <a:spLocks noGrp="1"/>
          </p:cNvSpPr>
          <p:nvPr>
            <p:ph type="title"/>
          </p:nvPr>
        </p:nvSpPr>
        <p:spPr/>
        <p:txBody>
          <a:bodyPr/>
          <a:lstStyle/>
          <a:p>
            <a:r>
              <a:rPr lang="en-US">
                <a:ea typeface="+mj-lt"/>
                <a:cs typeface="+mj-lt"/>
              </a:rPr>
              <a:t>Problem Definition</a:t>
            </a:r>
            <a:endParaRPr lang="en-US" altLang="ko-KR">
              <a:cs typeface="Calibri"/>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ea typeface="맑은 고딕"/>
              </a:rPr>
              <a:t>Dataset Description</a:t>
            </a:r>
            <a:endParaRPr lang="en-US" altLang="ko-KR"/>
          </a:p>
        </p:txBody>
      </p:sp>
      <p:sp>
        <p:nvSpPr>
          <p:cNvPr id="5" name="내용 개체 틀 4"/>
          <p:cNvSpPr>
            <a:spLocks noGrp="1"/>
          </p:cNvSpPr>
          <p:nvPr>
            <p:ph idx="1"/>
          </p:nvPr>
        </p:nvSpPr>
        <p:spPr>
          <a:xfrm>
            <a:off x="609521" y="1485578"/>
            <a:ext cx="10971372" cy="5365244"/>
          </a:xfrm>
        </p:spPr>
        <p:txBody>
          <a:bodyPr vert="horz" lIns="99569" tIns="49785" rIns="99569" bIns="49785" rtlCol="0" anchor="t">
            <a:normAutofit fontScale="92500" lnSpcReduction="20000"/>
          </a:bodyPr>
          <a:lstStyle/>
          <a:p>
            <a:pPr marL="373380" indent="-373380">
              <a:buChar char="•"/>
            </a:pPr>
            <a:r>
              <a:rPr lang="en-US" altLang="ko-KR" sz="2200" b="1" dirty="0">
                <a:latin typeface="Consolas"/>
                <a:ea typeface="맑은 고딕"/>
                <a:cs typeface="Calibri"/>
              </a:rPr>
              <a:t>Dataset Type: Images</a:t>
            </a:r>
          </a:p>
          <a:p>
            <a:pPr marL="373380" indent="-373380">
              <a:buChar char="•"/>
            </a:pPr>
            <a:r>
              <a:rPr lang="en-US" altLang="ko-KR" sz="2200" b="1" dirty="0">
                <a:latin typeface="Consolas"/>
                <a:ea typeface="맑은 고딕"/>
                <a:cs typeface="Calibri"/>
              </a:rPr>
              <a:t>Number of Classes: 4</a:t>
            </a:r>
            <a:endParaRPr lang="en-US" altLang="ko-KR" sz="2200" b="1" dirty="0">
              <a:latin typeface="Consolas"/>
              <a:cs typeface="Calibri"/>
            </a:endParaRPr>
          </a:p>
          <a:p>
            <a:pPr marL="373380" indent="-373380">
              <a:buChar char="•"/>
            </a:pPr>
            <a:r>
              <a:rPr lang="en-US" altLang="ko-KR" sz="2200" b="1" dirty="0">
                <a:latin typeface="Consolas"/>
                <a:ea typeface="맑은 고딕"/>
                <a:cs typeface="Calibri"/>
              </a:rPr>
              <a:t>Dataset Size: 12,512 images</a:t>
            </a:r>
          </a:p>
          <a:p>
            <a:pPr marL="373380" indent="-373380">
              <a:buChar char="•"/>
            </a:pPr>
            <a:r>
              <a:rPr lang="en-US" altLang="ko-KR" sz="2200" b="1">
                <a:latin typeface="Consolas"/>
                <a:ea typeface="맑은 고딕"/>
                <a:cs typeface="Calibri"/>
              </a:rPr>
              <a:t>Classes Size:</a:t>
            </a:r>
            <a:endParaRPr lang="en-US" altLang="ko-KR" sz="2200" b="1" dirty="0">
              <a:latin typeface="Consolas"/>
              <a:ea typeface="맑은 고딕"/>
              <a:cs typeface="Calibri"/>
            </a:endParaRPr>
          </a:p>
          <a:p>
            <a:pPr marL="808990" lvl="1" indent="-373380">
              <a:buFont typeface="Courier New" pitchFamily="34" charset="0"/>
              <a:buChar char="o"/>
            </a:pPr>
            <a:r>
              <a:rPr lang="en-US" sz="1700" b="1" dirty="0">
                <a:latin typeface="Consolas"/>
                <a:ea typeface="맑은 고딕"/>
                <a:cs typeface="Calibri"/>
              </a:rPr>
              <a:t>NEUTROPHIL 3171 - EOSINOPHIL 3133 - LYMPHOCYTE 3109 - MONOCYTE 3102</a:t>
            </a:r>
            <a:endParaRPr lang="en-US" altLang="ko-KR" sz="1700" b="1" i="1" dirty="0">
              <a:latin typeface="Consolas"/>
              <a:ea typeface="맑은 고딕"/>
              <a:cs typeface="Calibri"/>
            </a:endParaRPr>
          </a:p>
          <a:p>
            <a:pPr marL="373380" indent="-373380">
              <a:buChar char="•"/>
            </a:pPr>
            <a:endParaRPr lang="en-US" altLang="ko-KR">
              <a:ea typeface="맑은 고딕"/>
              <a:cs typeface="+mj-lt"/>
            </a:endParaRPr>
          </a:p>
          <a:p>
            <a:pPr marL="373380" indent="-373380" algn="ctr"/>
            <a:endParaRPr lang="en-US" i="0">
              <a:ea typeface="+mj-lt"/>
              <a:cs typeface="+mj-lt"/>
            </a:endParaRPr>
          </a:p>
          <a:p>
            <a:pPr marL="373380" indent="-373380" algn="ctr"/>
            <a:endParaRPr lang="en-US" i="0">
              <a:ea typeface="+mj-lt"/>
              <a:cs typeface="+mj-lt"/>
            </a:endParaRPr>
          </a:p>
          <a:p>
            <a:pPr marL="373380" indent="-373380" algn="ctr"/>
            <a:r>
              <a:rPr lang="en-US" i="0" dirty="0">
                <a:ea typeface="+mj-lt"/>
                <a:cs typeface="+mj-lt"/>
              </a:rPr>
              <a:t>The dataset includes 12,512 augmented blood cell images (JPEG) with</a:t>
            </a:r>
            <a:endParaRPr lang="en-US" dirty="0">
              <a:cs typeface="Calibri"/>
            </a:endParaRPr>
          </a:p>
          <a:p>
            <a:pPr marL="373380" indent="-373380" algn="ctr"/>
            <a:r>
              <a:rPr lang="en-US" i="0" dirty="0">
                <a:ea typeface="+mj-lt"/>
                <a:cs typeface="+mj-lt"/>
              </a:rPr>
              <a:t>labels (CSV), organized into four folders representing different cell</a:t>
            </a:r>
            <a:endParaRPr lang="en-US" dirty="0">
              <a:cs typeface="Calibri"/>
            </a:endParaRPr>
          </a:p>
          <a:p>
            <a:pPr marL="373380" indent="-373380" algn="ctr"/>
            <a:r>
              <a:rPr lang="en-US" i="0" dirty="0">
                <a:ea typeface="+mj-lt"/>
                <a:cs typeface="+mj-lt"/>
              </a:rPr>
              <a:t>types: Eosinophil, Lymphocyte, Monocyte, and Neutrophil.</a:t>
            </a:r>
            <a:endParaRPr lang="en-US" dirty="0">
              <a:cs typeface="Calibri"/>
            </a:endParaRPr>
          </a:p>
          <a:p>
            <a:pPr marL="0" indent="0" algn="ctr"/>
            <a:endParaRPr lang="en-US" i="0">
              <a:cs typeface="Calibri"/>
            </a:endParaRPr>
          </a:p>
          <a:p>
            <a:pPr marL="0" indent="0" algn="ctr"/>
            <a:endParaRPr lang="en-US" i="0">
              <a:cs typeface="Calibri"/>
            </a:endParaRPr>
          </a:p>
          <a:p>
            <a:pPr marL="0" indent="0" algn="ctr"/>
            <a:endParaRPr lang="en-US" i="0">
              <a:ea typeface="맑은 고딕"/>
              <a:cs typeface="+mj-lt"/>
            </a:endParaRPr>
          </a:p>
          <a:p>
            <a:pPr marL="0" indent="0" algn="ctr"/>
            <a:endParaRPr lang="en-US" i="0">
              <a:cs typeface="+mj-lt"/>
            </a:endParaRPr>
          </a:p>
          <a:p>
            <a:pPr marL="0" indent="0" algn="ctr"/>
            <a:endParaRPr lang="en-US" i="0">
              <a:cs typeface="+mj-lt"/>
            </a:endParaRPr>
          </a:p>
          <a:p>
            <a:pPr marL="0" indent="0" algn="ctr"/>
            <a:endParaRPr lang="en-US" i="0">
              <a:ea typeface="+mj-lt"/>
              <a:cs typeface="+mj-lt"/>
            </a:endParaRPr>
          </a:p>
          <a:p>
            <a:pPr marL="0" indent="0" algn="ctr"/>
            <a:r>
              <a:rPr lang="en-US" i="0" dirty="0">
                <a:ea typeface="+mj-lt"/>
                <a:cs typeface="+mj-lt"/>
              </a:rPr>
              <a:t>Dataset Link: https://www.kaggle.com/datasets/paultimothymooney/blood-cells</a:t>
            </a:r>
            <a:endParaRPr lang="en-US" dirty="0">
              <a:cs typeface="Calibri"/>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CE62F-926C-F9D5-4065-B286AF56843F}"/>
              </a:ext>
            </a:extLst>
          </p:cNvPr>
          <p:cNvSpPr>
            <a:spLocks noGrp="1"/>
          </p:cNvSpPr>
          <p:nvPr>
            <p:ph type="title"/>
          </p:nvPr>
        </p:nvSpPr>
        <p:spPr/>
        <p:txBody>
          <a:bodyPr/>
          <a:lstStyle/>
          <a:p>
            <a:r>
              <a:rPr lang="en-US">
                <a:ea typeface="맑은 고딕"/>
                <a:cs typeface="Calibri"/>
              </a:rPr>
              <a:t>Sample of the Images</a:t>
            </a:r>
            <a:endParaRPr lang="en-US"/>
          </a:p>
        </p:txBody>
      </p:sp>
      <p:pic>
        <p:nvPicPr>
          <p:cNvPr id="4" name="Content Placeholder 3" descr="A close-up of a purple cell&#10;&#10;Description automatically generated">
            <a:extLst>
              <a:ext uri="{FF2B5EF4-FFF2-40B4-BE49-F238E27FC236}">
                <a16:creationId xmlns:a16="http://schemas.microsoft.com/office/drawing/2014/main" id="{FCE64611-520C-5848-B688-AE185EA345D9}"/>
              </a:ext>
            </a:extLst>
          </p:cNvPr>
          <p:cNvPicPr>
            <a:picLocks noGrp="1" noChangeAspect="1"/>
          </p:cNvPicPr>
          <p:nvPr>
            <p:ph idx="1"/>
          </p:nvPr>
        </p:nvPicPr>
        <p:blipFill>
          <a:blip r:embed="rId2"/>
          <a:stretch>
            <a:fillRect/>
          </a:stretch>
        </p:blipFill>
        <p:spPr>
          <a:xfrm>
            <a:off x="267493" y="2032882"/>
            <a:ext cx="2339297" cy="1755893"/>
          </a:xfrm>
        </p:spPr>
      </p:pic>
      <p:sp>
        <p:nvSpPr>
          <p:cNvPr id="5" name="TextBox 4">
            <a:extLst>
              <a:ext uri="{FF2B5EF4-FFF2-40B4-BE49-F238E27FC236}">
                <a16:creationId xmlns:a16="http://schemas.microsoft.com/office/drawing/2014/main" id="{9A40F053-50EF-444B-59AB-31A08487104C}"/>
              </a:ext>
            </a:extLst>
          </p:cNvPr>
          <p:cNvSpPr txBox="1"/>
          <p:nvPr/>
        </p:nvSpPr>
        <p:spPr>
          <a:xfrm>
            <a:off x="352827" y="4524100"/>
            <a:ext cx="21596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cs typeface="Calibri Light"/>
              </a:rPr>
              <a:t>Original </a:t>
            </a:r>
            <a:endParaRPr lang="en-US" dirty="0"/>
          </a:p>
          <a:p>
            <a:pPr algn="ctr"/>
            <a:r>
              <a:rPr lang="en-US" sz="2800" b="1" dirty="0">
                <a:cs typeface="Calibri Light"/>
              </a:rPr>
              <a:t>Neutrophil</a:t>
            </a:r>
            <a:endParaRPr lang="en-US" dirty="0"/>
          </a:p>
        </p:txBody>
      </p:sp>
      <p:pic>
        <p:nvPicPr>
          <p:cNvPr id="6" name="Picture 5" descr="A close-up of a purple and white cell&#10;&#10;Description automatically generated">
            <a:extLst>
              <a:ext uri="{FF2B5EF4-FFF2-40B4-BE49-F238E27FC236}">
                <a16:creationId xmlns:a16="http://schemas.microsoft.com/office/drawing/2014/main" id="{91677D03-551C-40AD-5037-EB0879502745}"/>
              </a:ext>
            </a:extLst>
          </p:cNvPr>
          <p:cNvPicPr>
            <a:picLocks noChangeAspect="1"/>
          </p:cNvPicPr>
          <p:nvPr/>
        </p:nvPicPr>
        <p:blipFill>
          <a:blip r:embed="rId3"/>
          <a:stretch>
            <a:fillRect/>
          </a:stretch>
        </p:blipFill>
        <p:spPr>
          <a:xfrm>
            <a:off x="3342556" y="2033436"/>
            <a:ext cx="2339975" cy="1755775"/>
          </a:xfrm>
          <a:prstGeom prst="rect">
            <a:avLst/>
          </a:prstGeom>
        </p:spPr>
      </p:pic>
      <p:sp>
        <p:nvSpPr>
          <p:cNvPr id="7" name="TextBox 6">
            <a:extLst>
              <a:ext uri="{FF2B5EF4-FFF2-40B4-BE49-F238E27FC236}">
                <a16:creationId xmlns:a16="http://schemas.microsoft.com/office/drawing/2014/main" id="{68451D71-D484-258C-701D-D648CD6171F5}"/>
              </a:ext>
            </a:extLst>
          </p:cNvPr>
          <p:cNvSpPr txBox="1"/>
          <p:nvPr/>
        </p:nvSpPr>
        <p:spPr>
          <a:xfrm>
            <a:off x="3492028" y="4524099"/>
            <a:ext cx="21596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cs typeface="Calibri Light"/>
              </a:rPr>
              <a:t>Original </a:t>
            </a:r>
            <a:endParaRPr lang="en-US"/>
          </a:p>
          <a:p>
            <a:pPr algn="ctr"/>
            <a:r>
              <a:rPr lang="en-US" sz="2800" b="1" dirty="0">
                <a:cs typeface="Calibri Light"/>
              </a:rPr>
              <a:t>Monocyte</a:t>
            </a:r>
            <a:endParaRPr lang="en-US" dirty="0"/>
          </a:p>
        </p:txBody>
      </p:sp>
      <p:pic>
        <p:nvPicPr>
          <p:cNvPr id="8" name="Picture 7">
            <a:extLst>
              <a:ext uri="{FF2B5EF4-FFF2-40B4-BE49-F238E27FC236}">
                <a16:creationId xmlns:a16="http://schemas.microsoft.com/office/drawing/2014/main" id="{187A80C7-5485-A1C9-81E1-C300729D7DD5}"/>
              </a:ext>
            </a:extLst>
          </p:cNvPr>
          <p:cNvPicPr>
            <a:picLocks noChangeAspect="1"/>
          </p:cNvPicPr>
          <p:nvPr/>
        </p:nvPicPr>
        <p:blipFill>
          <a:blip r:embed="rId4"/>
          <a:stretch>
            <a:fillRect/>
          </a:stretch>
        </p:blipFill>
        <p:spPr>
          <a:xfrm>
            <a:off x="6417543" y="2033436"/>
            <a:ext cx="2339975" cy="1755775"/>
          </a:xfrm>
          <a:prstGeom prst="rect">
            <a:avLst/>
          </a:prstGeom>
        </p:spPr>
      </p:pic>
      <p:sp>
        <p:nvSpPr>
          <p:cNvPr id="10" name="TextBox 9">
            <a:extLst>
              <a:ext uri="{FF2B5EF4-FFF2-40B4-BE49-F238E27FC236}">
                <a16:creationId xmlns:a16="http://schemas.microsoft.com/office/drawing/2014/main" id="{95F7A802-89DA-EC9C-5349-30D9281B08C6}"/>
              </a:ext>
            </a:extLst>
          </p:cNvPr>
          <p:cNvSpPr txBox="1"/>
          <p:nvPr/>
        </p:nvSpPr>
        <p:spPr>
          <a:xfrm>
            <a:off x="6631738" y="4524099"/>
            <a:ext cx="21596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cs typeface="Calibri Light"/>
              </a:rPr>
              <a:t>Original </a:t>
            </a:r>
            <a:endParaRPr lang="en-US"/>
          </a:p>
          <a:p>
            <a:pPr algn="ctr"/>
            <a:r>
              <a:rPr lang="en-US" sz="2800" b="1" dirty="0">
                <a:cs typeface="Calibri Light"/>
              </a:rPr>
              <a:t>Lymphocyte</a:t>
            </a:r>
            <a:endParaRPr lang="en-US" dirty="0"/>
          </a:p>
        </p:txBody>
      </p:sp>
      <p:pic>
        <p:nvPicPr>
          <p:cNvPr id="11" name="Picture 10" descr="A close-up of a blue and purple cell&#10;&#10;Description automatically generated">
            <a:extLst>
              <a:ext uri="{FF2B5EF4-FFF2-40B4-BE49-F238E27FC236}">
                <a16:creationId xmlns:a16="http://schemas.microsoft.com/office/drawing/2014/main" id="{3E3DC946-E7EA-A67F-952D-17F1465CBF4A}"/>
              </a:ext>
            </a:extLst>
          </p:cNvPr>
          <p:cNvPicPr>
            <a:picLocks noChangeAspect="1"/>
          </p:cNvPicPr>
          <p:nvPr/>
        </p:nvPicPr>
        <p:blipFill>
          <a:blip r:embed="rId5"/>
          <a:stretch>
            <a:fillRect/>
          </a:stretch>
        </p:blipFill>
        <p:spPr>
          <a:xfrm>
            <a:off x="9492150" y="2032882"/>
            <a:ext cx="2339298" cy="1755893"/>
          </a:xfrm>
          <a:prstGeom prst="rect">
            <a:avLst/>
          </a:prstGeom>
        </p:spPr>
      </p:pic>
      <p:sp>
        <p:nvSpPr>
          <p:cNvPr id="12" name="TextBox 11">
            <a:extLst>
              <a:ext uri="{FF2B5EF4-FFF2-40B4-BE49-F238E27FC236}">
                <a16:creationId xmlns:a16="http://schemas.microsoft.com/office/drawing/2014/main" id="{2A181D6E-E55E-8E33-DF97-A0C014D7A648}"/>
              </a:ext>
            </a:extLst>
          </p:cNvPr>
          <p:cNvSpPr txBox="1"/>
          <p:nvPr/>
        </p:nvSpPr>
        <p:spPr>
          <a:xfrm>
            <a:off x="9577818" y="4524099"/>
            <a:ext cx="21596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cs typeface="Calibri Light"/>
              </a:rPr>
              <a:t>Original </a:t>
            </a:r>
            <a:endParaRPr lang="en-US" dirty="0"/>
          </a:p>
          <a:p>
            <a:pPr algn="ctr"/>
            <a:r>
              <a:rPr lang="en-US" sz="2800" b="1" dirty="0">
                <a:cs typeface="Calibri Light"/>
              </a:rPr>
              <a:t>Eosinophil</a:t>
            </a:r>
            <a:endParaRPr lang="en-US" dirty="0"/>
          </a:p>
        </p:txBody>
      </p:sp>
    </p:spTree>
    <p:extLst>
      <p:ext uri="{BB962C8B-B14F-4D97-AF65-F5344CB8AC3E}">
        <p14:creationId xmlns:p14="http://schemas.microsoft.com/office/powerpoint/2010/main" val="57143050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BF34-0128-BB5F-C802-1C0E36BCDFF6}"/>
              </a:ext>
            </a:extLst>
          </p:cNvPr>
          <p:cNvSpPr>
            <a:spLocks noGrp="1"/>
          </p:cNvSpPr>
          <p:nvPr>
            <p:ph type="title"/>
          </p:nvPr>
        </p:nvSpPr>
        <p:spPr/>
        <p:txBody>
          <a:bodyPr/>
          <a:lstStyle/>
          <a:p>
            <a:r>
              <a:rPr lang="en-US">
                <a:ea typeface="맑은 고딕"/>
                <a:cs typeface="Calibri"/>
              </a:rPr>
              <a:t>Data Augmentation</a:t>
            </a:r>
            <a:endParaRPr lang="en-US"/>
          </a:p>
        </p:txBody>
      </p:sp>
      <p:sp>
        <p:nvSpPr>
          <p:cNvPr id="3" name="Content Placeholder 2">
            <a:extLst>
              <a:ext uri="{FF2B5EF4-FFF2-40B4-BE49-F238E27FC236}">
                <a16:creationId xmlns:a16="http://schemas.microsoft.com/office/drawing/2014/main" id="{D908A656-F2DB-CB0F-9765-E71D693C859F}"/>
              </a:ext>
            </a:extLst>
          </p:cNvPr>
          <p:cNvSpPr>
            <a:spLocks noGrp="1"/>
          </p:cNvSpPr>
          <p:nvPr>
            <p:ph idx="1"/>
          </p:nvPr>
        </p:nvSpPr>
        <p:spPr/>
        <p:txBody>
          <a:bodyPr vert="horz" lIns="99569" tIns="49785" rIns="99569" bIns="49785" rtlCol="0" anchor="t">
            <a:normAutofit/>
          </a:bodyPr>
          <a:lstStyle/>
          <a:p>
            <a:pPr marL="373380" indent="-373380"/>
            <a:r>
              <a:rPr lang="en-US" b="1">
                <a:ea typeface="맑은 고딕"/>
                <a:cs typeface="Calibri"/>
              </a:rPr>
              <a:t>Data Augmentation:</a:t>
            </a:r>
            <a:r>
              <a:rPr lang="en-US">
                <a:ea typeface="맑은 고딕"/>
                <a:cs typeface="Calibri"/>
              </a:rPr>
              <a:t> Didn't use Data Augmentation cause it doesn't enhance the image</a:t>
            </a:r>
            <a:endParaRPr lang="en-US">
              <a:cs typeface="Calibri"/>
            </a:endParaRPr>
          </a:p>
        </p:txBody>
      </p:sp>
      <p:pic>
        <p:nvPicPr>
          <p:cNvPr id="4" name="Picture 3" descr="A close-up of a microscope&#10;&#10;Description automatically generated">
            <a:extLst>
              <a:ext uri="{FF2B5EF4-FFF2-40B4-BE49-F238E27FC236}">
                <a16:creationId xmlns:a16="http://schemas.microsoft.com/office/drawing/2014/main" id="{8D2846EC-355F-2AFB-91FA-4BD1E60AA079}"/>
              </a:ext>
            </a:extLst>
          </p:cNvPr>
          <p:cNvPicPr>
            <a:picLocks noChangeAspect="1"/>
          </p:cNvPicPr>
          <p:nvPr/>
        </p:nvPicPr>
        <p:blipFill>
          <a:blip r:embed="rId2"/>
          <a:stretch>
            <a:fillRect/>
          </a:stretch>
        </p:blipFill>
        <p:spPr>
          <a:xfrm>
            <a:off x="1615793" y="2101789"/>
            <a:ext cx="8960099" cy="3587450"/>
          </a:xfrm>
          <a:prstGeom prst="rect">
            <a:avLst/>
          </a:prstGeom>
        </p:spPr>
      </p:pic>
    </p:spTree>
    <p:extLst>
      <p:ext uri="{BB962C8B-B14F-4D97-AF65-F5344CB8AC3E}">
        <p14:creationId xmlns:p14="http://schemas.microsoft.com/office/powerpoint/2010/main" val="42281410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FF1E-B9C3-EA30-B728-7F2B5D3793C3}"/>
              </a:ext>
            </a:extLst>
          </p:cNvPr>
          <p:cNvSpPr>
            <a:spLocks noGrp="1"/>
          </p:cNvSpPr>
          <p:nvPr>
            <p:ph type="title"/>
          </p:nvPr>
        </p:nvSpPr>
        <p:spPr/>
        <p:txBody>
          <a:bodyPr/>
          <a:lstStyle/>
          <a:p>
            <a:r>
              <a:rPr lang="en-US">
                <a:ea typeface="맑은 고딕"/>
                <a:cs typeface="Calibri"/>
              </a:rPr>
              <a:t>Preprocessing</a:t>
            </a:r>
            <a:endParaRPr lang="en-US"/>
          </a:p>
        </p:txBody>
      </p:sp>
      <p:pic>
        <p:nvPicPr>
          <p:cNvPr id="4" name="Content Placeholder 3" descr="A close-up of a microscope&#10;&#10;Description automatically generated">
            <a:extLst>
              <a:ext uri="{FF2B5EF4-FFF2-40B4-BE49-F238E27FC236}">
                <a16:creationId xmlns:a16="http://schemas.microsoft.com/office/drawing/2014/main" id="{9FFFEB2E-6144-4B12-9622-E82556061694}"/>
              </a:ext>
            </a:extLst>
          </p:cNvPr>
          <p:cNvPicPr>
            <a:picLocks noGrp="1" noChangeAspect="1"/>
          </p:cNvPicPr>
          <p:nvPr>
            <p:ph idx="1"/>
          </p:nvPr>
        </p:nvPicPr>
        <p:blipFill>
          <a:blip r:embed="rId2"/>
          <a:stretch>
            <a:fillRect/>
          </a:stretch>
        </p:blipFill>
        <p:spPr>
          <a:xfrm>
            <a:off x="267492" y="2076466"/>
            <a:ext cx="2349908" cy="1766496"/>
          </a:xfrm>
        </p:spPr>
      </p:pic>
      <p:pic>
        <p:nvPicPr>
          <p:cNvPr id="5" name="Picture 4" descr="A close-up of a purple and white cell&#10;&#10;Description automatically generated">
            <a:extLst>
              <a:ext uri="{FF2B5EF4-FFF2-40B4-BE49-F238E27FC236}">
                <a16:creationId xmlns:a16="http://schemas.microsoft.com/office/drawing/2014/main" id="{C1B4BDDA-A49A-6422-8E15-8A6344902152}"/>
              </a:ext>
            </a:extLst>
          </p:cNvPr>
          <p:cNvPicPr>
            <a:picLocks noChangeAspect="1"/>
          </p:cNvPicPr>
          <p:nvPr/>
        </p:nvPicPr>
        <p:blipFill>
          <a:blip r:embed="rId3"/>
          <a:stretch>
            <a:fillRect/>
          </a:stretch>
        </p:blipFill>
        <p:spPr>
          <a:xfrm>
            <a:off x="3244551" y="2074006"/>
            <a:ext cx="2360517" cy="1766495"/>
          </a:xfrm>
          <a:prstGeom prst="rect">
            <a:avLst/>
          </a:prstGeom>
        </p:spPr>
      </p:pic>
      <p:pic>
        <p:nvPicPr>
          <p:cNvPr id="6" name="Picture 5">
            <a:extLst>
              <a:ext uri="{FF2B5EF4-FFF2-40B4-BE49-F238E27FC236}">
                <a16:creationId xmlns:a16="http://schemas.microsoft.com/office/drawing/2014/main" id="{5A3573D5-ECA7-70A9-4789-46085477B394}"/>
              </a:ext>
            </a:extLst>
          </p:cNvPr>
          <p:cNvPicPr>
            <a:picLocks noChangeAspect="1"/>
          </p:cNvPicPr>
          <p:nvPr/>
        </p:nvPicPr>
        <p:blipFill>
          <a:blip r:embed="rId4"/>
          <a:stretch>
            <a:fillRect/>
          </a:stretch>
        </p:blipFill>
        <p:spPr>
          <a:xfrm>
            <a:off x="6310012" y="2074007"/>
            <a:ext cx="2349907" cy="1766496"/>
          </a:xfrm>
          <a:prstGeom prst="rect">
            <a:avLst/>
          </a:prstGeom>
        </p:spPr>
      </p:pic>
      <p:pic>
        <p:nvPicPr>
          <p:cNvPr id="7" name="Picture 6" descr="A close-up of a blue and purple cell&#10;&#10;Description automatically generated">
            <a:extLst>
              <a:ext uri="{FF2B5EF4-FFF2-40B4-BE49-F238E27FC236}">
                <a16:creationId xmlns:a16="http://schemas.microsoft.com/office/drawing/2014/main" id="{89C94560-2C45-16DA-3CE3-101311ABCEE0}"/>
              </a:ext>
            </a:extLst>
          </p:cNvPr>
          <p:cNvPicPr>
            <a:picLocks noChangeAspect="1"/>
          </p:cNvPicPr>
          <p:nvPr/>
        </p:nvPicPr>
        <p:blipFill>
          <a:blip r:embed="rId5"/>
          <a:stretch>
            <a:fillRect/>
          </a:stretch>
        </p:blipFill>
        <p:spPr>
          <a:xfrm>
            <a:off x="9460328" y="2074006"/>
            <a:ext cx="2349907" cy="1766495"/>
          </a:xfrm>
          <a:prstGeom prst="rect">
            <a:avLst/>
          </a:prstGeom>
        </p:spPr>
      </p:pic>
      <p:sp>
        <p:nvSpPr>
          <p:cNvPr id="9" name="TextBox 8">
            <a:extLst>
              <a:ext uri="{FF2B5EF4-FFF2-40B4-BE49-F238E27FC236}">
                <a16:creationId xmlns:a16="http://schemas.microsoft.com/office/drawing/2014/main" id="{709EEB2C-10E8-3A2E-B491-95125DFF8F56}"/>
              </a:ext>
            </a:extLst>
          </p:cNvPr>
          <p:cNvSpPr txBox="1"/>
          <p:nvPr/>
        </p:nvSpPr>
        <p:spPr>
          <a:xfrm>
            <a:off x="352827" y="4524100"/>
            <a:ext cx="21596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Light"/>
              </a:rPr>
              <a:t>Preprocessed</a:t>
            </a:r>
            <a:br>
              <a:rPr lang="en-US" sz="2800" b="1">
                <a:cs typeface="Calibri Light"/>
              </a:rPr>
            </a:br>
            <a:r>
              <a:rPr lang="en-US" sz="2800" b="1">
                <a:cs typeface="Calibri Light"/>
              </a:rPr>
              <a:t>Neutrophil</a:t>
            </a:r>
          </a:p>
        </p:txBody>
      </p:sp>
      <p:sp>
        <p:nvSpPr>
          <p:cNvPr id="10" name="TextBox 9">
            <a:extLst>
              <a:ext uri="{FF2B5EF4-FFF2-40B4-BE49-F238E27FC236}">
                <a16:creationId xmlns:a16="http://schemas.microsoft.com/office/drawing/2014/main" id="{6A57EDDD-6520-4179-4F85-92FAA49D19BE}"/>
              </a:ext>
            </a:extLst>
          </p:cNvPr>
          <p:cNvSpPr txBox="1"/>
          <p:nvPr/>
        </p:nvSpPr>
        <p:spPr>
          <a:xfrm>
            <a:off x="3439157" y="4524100"/>
            <a:ext cx="21596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Light"/>
              </a:rPr>
              <a:t>Preprocessed</a:t>
            </a:r>
            <a:br>
              <a:rPr lang="en-US" sz="2800" b="1">
                <a:cs typeface="Calibri Light"/>
              </a:rPr>
            </a:br>
            <a:r>
              <a:rPr lang="en-US" sz="2800" b="1">
                <a:cs typeface="Calibri Light"/>
              </a:rPr>
              <a:t>Monocyte</a:t>
            </a:r>
          </a:p>
        </p:txBody>
      </p:sp>
      <p:sp>
        <p:nvSpPr>
          <p:cNvPr id="11" name="TextBox 10">
            <a:extLst>
              <a:ext uri="{FF2B5EF4-FFF2-40B4-BE49-F238E27FC236}">
                <a16:creationId xmlns:a16="http://schemas.microsoft.com/office/drawing/2014/main" id="{F2439A3D-19D1-842D-217F-F9721B97E463}"/>
              </a:ext>
            </a:extLst>
          </p:cNvPr>
          <p:cNvSpPr txBox="1"/>
          <p:nvPr/>
        </p:nvSpPr>
        <p:spPr>
          <a:xfrm>
            <a:off x="6398449" y="4524099"/>
            <a:ext cx="21596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Light"/>
              </a:rPr>
              <a:t>Preprocessed</a:t>
            </a:r>
            <a:br>
              <a:rPr lang="en-US" sz="2800" b="1">
                <a:cs typeface="Calibri Light"/>
              </a:rPr>
            </a:br>
            <a:r>
              <a:rPr lang="en-US" sz="2800" b="1">
                <a:cs typeface="Calibri Light"/>
              </a:rPr>
              <a:t>Lymphocyte</a:t>
            </a:r>
          </a:p>
        </p:txBody>
      </p:sp>
      <p:sp>
        <p:nvSpPr>
          <p:cNvPr id="12" name="TextBox 11">
            <a:extLst>
              <a:ext uri="{FF2B5EF4-FFF2-40B4-BE49-F238E27FC236}">
                <a16:creationId xmlns:a16="http://schemas.microsoft.com/office/drawing/2014/main" id="{84D56671-B8D0-CC38-C076-7045046A63D3}"/>
              </a:ext>
            </a:extLst>
          </p:cNvPr>
          <p:cNvSpPr txBox="1"/>
          <p:nvPr/>
        </p:nvSpPr>
        <p:spPr>
          <a:xfrm>
            <a:off x="9548670" y="4524099"/>
            <a:ext cx="21596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Light"/>
              </a:rPr>
              <a:t>Preprocessed</a:t>
            </a:r>
            <a:br>
              <a:rPr lang="en-US" sz="2800" b="1">
                <a:cs typeface="Calibri Light"/>
              </a:rPr>
            </a:br>
            <a:r>
              <a:rPr lang="en-US" sz="2800" b="1">
                <a:cs typeface="Calibri Light"/>
              </a:rPr>
              <a:t>Eosinophil</a:t>
            </a:r>
          </a:p>
        </p:txBody>
      </p:sp>
    </p:spTree>
    <p:extLst>
      <p:ext uri="{BB962C8B-B14F-4D97-AF65-F5344CB8AC3E}">
        <p14:creationId xmlns:p14="http://schemas.microsoft.com/office/powerpoint/2010/main" val="403278239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0EF40-A024-B23D-9523-1B584273F0B9}"/>
              </a:ext>
            </a:extLst>
          </p:cNvPr>
          <p:cNvSpPr>
            <a:spLocks noGrp="1"/>
          </p:cNvSpPr>
          <p:nvPr>
            <p:ph type="title"/>
          </p:nvPr>
        </p:nvSpPr>
        <p:spPr/>
        <p:txBody>
          <a:bodyPr/>
          <a:lstStyle/>
          <a:p>
            <a:r>
              <a:rPr lang="en-US">
                <a:ea typeface="맑은 고딕"/>
                <a:cs typeface="Calibri"/>
              </a:rPr>
              <a:t>Preprocessing</a:t>
            </a:r>
            <a:endParaRPr lang="en-US"/>
          </a:p>
        </p:txBody>
      </p:sp>
      <p:sp>
        <p:nvSpPr>
          <p:cNvPr id="3" name="Content Placeholder 2">
            <a:extLst>
              <a:ext uri="{FF2B5EF4-FFF2-40B4-BE49-F238E27FC236}">
                <a16:creationId xmlns:a16="http://schemas.microsoft.com/office/drawing/2014/main" id="{B365FD22-6A21-E9AF-237B-DFC92C1BE8B6}"/>
              </a:ext>
            </a:extLst>
          </p:cNvPr>
          <p:cNvSpPr>
            <a:spLocks noGrp="1"/>
          </p:cNvSpPr>
          <p:nvPr>
            <p:ph idx="1"/>
          </p:nvPr>
        </p:nvSpPr>
        <p:spPr/>
        <p:txBody>
          <a:bodyPr vert="horz" lIns="99569" tIns="49785" rIns="99569" bIns="49785" rtlCol="0" anchor="t">
            <a:normAutofit lnSpcReduction="10000"/>
          </a:bodyPr>
          <a:lstStyle/>
          <a:p>
            <a:pPr marL="373380" indent="-373380"/>
            <a:r>
              <a:rPr lang="en-US" sz="2400" b="1">
                <a:solidFill>
                  <a:schemeClr val="tx1">
                    <a:lumMod val="75000"/>
                    <a:lumOff val="25000"/>
                  </a:schemeClr>
                </a:solidFill>
                <a:latin typeface="Malgun Gothic"/>
                <a:ea typeface="맑은 고딕"/>
                <a:cs typeface="Calibri"/>
              </a:rPr>
              <a:t>Image Enhancements:-</a:t>
            </a:r>
          </a:p>
          <a:p>
            <a:pPr marL="373380" indent="-373380">
              <a:buChar char="•"/>
            </a:pPr>
            <a:endParaRPr lang="en-US" sz="1800" b="1" i="0">
              <a:solidFill>
                <a:schemeClr val="tx1">
                  <a:lumMod val="75000"/>
                  <a:lumOff val="25000"/>
                </a:schemeClr>
              </a:solidFill>
              <a:ea typeface="+mj-lt"/>
              <a:cs typeface="+mj-lt"/>
            </a:endParaRPr>
          </a:p>
          <a:p>
            <a:pPr marL="373380" indent="-373380">
              <a:buChar char="•"/>
            </a:pPr>
            <a:endParaRPr lang="en-US" sz="1800" b="1" i="0">
              <a:solidFill>
                <a:schemeClr val="tx1">
                  <a:lumMod val="75000"/>
                  <a:lumOff val="25000"/>
                </a:schemeClr>
              </a:solidFill>
              <a:ea typeface="+mj-lt"/>
              <a:cs typeface="+mj-lt"/>
            </a:endParaRPr>
          </a:p>
          <a:p>
            <a:pPr marL="373380" indent="-373380">
              <a:buChar char="•"/>
            </a:pPr>
            <a:endParaRPr lang="en-US" sz="1800" b="1" i="0">
              <a:solidFill>
                <a:schemeClr val="tx1">
                  <a:lumMod val="75000"/>
                  <a:lumOff val="25000"/>
                </a:schemeClr>
              </a:solidFill>
              <a:ea typeface="+mj-lt"/>
              <a:cs typeface="+mj-lt"/>
            </a:endParaRPr>
          </a:p>
          <a:p>
            <a:pPr marL="373380" indent="-373380">
              <a:buChar char="•"/>
            </a:pPr>
            <a:r>
              <a:rPr lang="en-US" b="1" i="0">
                <a:solidFill>
                  <a:schemeClr val="tx1">
                    <a:lumMod val="75000"/>
                    <a:lumOff val="25000"/>
                  </a:schemeClr>
                </a:solidFill>
                <a:latin typeface="Cambria"/>
                <a:ea typeface="+mj-lt"/>
                <a:cs typeface="+mj-lt"/>
              </a:rPr>
              <a:t>Contrast Enhancement:</a:t>
            </a:r>
            <a:r>
              <a:rPr lang="en-US" i="0">
                <a:solidFill>
                  <a:srgbClr val="ECECEC"/>
                </a:solidFill>
                <a:latin typeface="Cambria"/>
                <a:ea typeface="+mj-lt"/>
                <a:cs typeface="+mj-lt"/>
              </a:rPr>
              <a:t> </a:t>
            </a:r>
            <a:r>
              <a:rPr lang="en-US" i="0">
                <a:solidFill>
                  <a:schemeClr val="tx1">
                    <a:lumMod val="75000"/>
                    <a:lumOff val="25000"/>
                  </a:schemeClr>
                </a:solidFill>
                <a:latin typeface="Cambria"/>
                <a:ea typeface="+mj-lt"/>
                <a:cs typeface="+mj-lt"/>
              </a:rPr>
              <a:t>Increases the visual difference between light and dark areas, enhancing image details.</a:t>
            </a:r>
            <a:endParaRPr lang="en-US" b="1">
              <a:solidFill>
                <a:schemeClr val="tx1">
                  <a:lumMod val="75000"/>
                  <a:lumOff val="25000"/>
                </a:schemeClr>
              </a:solidFill>
              <a:latin typeface="Cambria"/>
              <a:cs typeface="Calibri"/>
            </a:endParaRPr>
          </a:p>
          <a:p>
            <a:pPr marL="0" indent="0"/>
            <a:endParaRPr lang="en-US" i="0">
              <a:solidFill>
                <a:schemeClr val="tx1">
                  <a:lumMod val="75000"/>
                  <a:lumOff val="25000"/>
                </a:schemeClr>
              </a:solidFill>
              <a:latin typeface="Cambria"/>
              <a:ea typeface="+mj-lt"/>
              <a:cs typeface="+mj-lt"/>
            </a:endParaRPr>
          </a:p>
          <a:p>
            <a:pPr marL="373380" indent="-373380">
              <a:buChar char="•"/>
            </a:pPr>
            <a:r>
              <a:rPr lang="en-US" b="1" i="0">
                <a:solidFill>
                  <a:schemeClr val="tx1">
                    <a:lumMod val="75000"/>
                    <a:lumOff val="25000"/>
                  </a:schemeClr>
                </a:solidFill>
                <a:latin typeface="Cambria"/>
                <a:ea typeface="+mj-lt"/>
                <a:cs typeface="+mj-lt"/>
              </a:rPr>
              <a:t>Brightness Enhancement:</a:t>
            </a:r>
            <a:r>
              <a:rPr lang="en-US" i="0">
                <a:solidFill>
                  <a:schemeClr val="tx1">
                    <a:lumMod val="75000"/>
                    <a:lumOff val="25000"/>
                  </a:schemeClr>
                </a:solidFill>
                <a:latin typeface="Cambria"/>
                <a:ea typeface="+mj-lt"/>
                <a:cs typeface="+mj-lt"/>
              </a:rPr>
              <a:t> Adjusts the overall brightness level of the image, making it visually clearer.</a:t>
            </a:r>
            <a:endParaRPr lang="en-US" i="0">
              <a:solidFill>
                <a:schemeClr val="tx1">
                  <a:lumMod val="75000"/>
                  <a:lumOff val="25000"/>
                </a:schemeClr>
              </a:solidFill>
              <a:latin typeface="Cambria"/>
              <a:cs typeface="Calibri"/>
            </a:endParaRPr>
          </a:p>
          <a:p>
            <a:pPr marL="0" indent="0"/>
            <a:endParaRPr lang="en-US" i="0">
              <a:solidFill>
                <a:schemeClr val="tx1">
                  <a:lumMod val="75000"/>
                  <a:lumOff val="25000"/>
                </a:schemeClr>
              </a:solidFill>
              <a:latin typeface="Cambria"/>
              <a:ea typeface="+mj-lt"/>
              <a:cs typeface="+mj-lt"/>
            </a:endParaRPr>
          </a:p>
          <a:p>
            <a:pPr marL="373380" indent="-373380">
              <a:buChar char="•"/>
            </a:pPr>
            <a:r>
              <a:rPr lang="en-US" b="1" i="0">
                <a:solidFill>
                  <a:schemeClr val="tx1">
                    <a:lumMod val="75000"/>
                    <a:lumOff val="25000"/>
                  </a:schemeClr>
                </a:solidFill>
                <a:latin typeface="Cambria"/>
                <a:ea typeface="+mj-lt"/>
                <a:cs typeface="+mj-lt"/>
              </a:rPr>
              <a:t>Sharpness Enhancement:</a:t>
            </a:r>
            <a:r>
              <a:rPr lang="en-US" i="0">
                <a:solidFill>
                  <a:schemeClr val="tx1">
                    <a:lumMod val="75000"/>
                    <a:lumOff val="25000"/>
                  </a:schemeClr>
                </a:solidFill>
                <a:latin typeface="Cambria"/>
                <a:ea typeface="+mj-lt"/>
                <a:cs typeface="+mj-lt"/>
              </a:rPr>
              <a:t> Improves edge definition and detail clarity, enhancing image features.</a:t>
            </a:r>
            <a:endParaRPr lang="en-US" i="0">
              <a:solidFill>
                <a:schemeClr val="tx1">
                  <a:lumMod val="75000"/>
                  <a:lumOff val="25000"/>
                </a:schemeClr>
              </a:solidFill>
              <a:latin typeface="Cambria"/>
              <a:cs typeface="Calibri"/>
            </a:endParaRPr>
          </a:p>
          <a:p>
            <a:pPr marL="0" indent="0"/>
            <a:endParaRPr lang="en-US" i="0">
              <a:solidFill>
                <a:schemeClr val="tx1">
                  <a:lumMod val="75000"/>
                  <a:lumOff val="25000"/>
                </a:schemeClr>
              </a:solidFill>
              <a:latin typeface="Cambria"/>
              <a:ea typeface="+mj-lt"/>
              <a:cs typeface="+mj-lt"/>
            </a:endParaRPr>
          </a:p>
          <a:p>
            <a:pPr marL="373380" indent="-373380">
              <a:buChar char="•"/>
            </a:pPr>
            <a:r>
              <a:rPr lang="en-US" b="1" i="0">
                <a:solidFill>
                  <a:schemeClr val="tx1">
                    <a:lumMod val="75000"/>
                    <a:lumOff val="25000"/>
                  </a:schemeClr>
                </a:solidFill>
                <a:latin typeface="Cambria"/>
                <a:ea typeface="+mj-lt"/>
                <a:cs typeface="+mj-lt"/>
              </a:rPr>
              <a:t>Deblurring:</a:t>
            </a:r>
            <a:r>
              <a:rPr lang="en-US" i="0">
                <a:solidFill>
                  <a:schemeClr val="tx1">
                    <a:lumMod val="75000"/>
                    <a:lumOff val="25000"/>
                  </a:schemeClr>
                </a:solidFill>
                <a:latin typeface="Cambria"/>
                <a:ea typeface="+mj-lt"/>
                <a:cs typeface="+mj-lt"/>
              </a:rPr>
              <a:t> Reduces blurriness and noise in the image, resulting in a sharper and clearer representation.</a:t>
            </a:r>
            <a:endParaRPr lang="en-US" i="0">
              <a:solidFill>
                <a:schemeClr val="tx1">
                  <a:lumMod val="75000"/>
                  <a:lumOff val="25000"/>
                </a:schemeClr>
              </a:solidFill>
              <a:latin typeface="Cambria"/>
              <a:cs typeface="Calibri"/>
            </a:endParaRPr>
          </a:p>
          <a:p>
            <a:pPr marL="373380" indent="-373380">
              <a:buChar char="•"/>
            </a:pPr>
            <a:endParaRPr lang="en-US" sz="1800" i="0">
              <a:solidFill>
                <a:schemeClr val="tx1">
                  <a:lumMod val="75000"/>
                  <a:lumOff val="25000"/>
                </a:schemeClr>
              </a:solidFill>
              <a:latin typeface="Cambria"/>
              <a:cs typeface="Calibri"/>
            </a:endParaRPr>
          </a:p>
          <a:p>
            <a:pPr marL="0" indent="0"/>
            <a:endParaRPr lang="en-US" sz="3200" b="1">
              <a:solidFill>
                <a:schemeClr val="tx1">
                  <a:lumMod val="75000"/>
                  <a:lumOff val="25000"/>
                </a:schemeClr>
              </a:solidFill>
              <a:cs typeface="Calibri"/>
            </a:endParaRPr>
          </a:p>
        </p:txBody>
      </p:sp>
    </p:spTree>
    <p:extLst>
      <p:ext uri="{BB962C8B-B14F-4D97-AF65-F5344CB8AC3E}">
        <p14:creationId xmlns:p14="http://schemas.microsoft.com/office/powerpoint/2010/main" val="4146870893"/>
      </p:ext>
    </p:extLst>
  </p:cSld>
  <p:clrMapOvr>
    <a:masterClrMapping/>
  </p:clrMapOvr>
  <p:transition spd="slow">
    <p:push dir="u"/>
  </p:transition>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29</Slides>
  <Notes>1</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테마</vt:lpstr>
      <vt:lpstr>BLOOD CELLS PATTERN RECOGNITION</vt:lpstr>
      <vt:lpstr>PowerPoint Presentation</vt:lpstr>
      <vt:lpstr>PowerPoint Presentation</vt:lpstr>
      <vt:lpstr>Problem Definition</vt:lpstr>
      <vt:lpstr>Dataset Description</vt:lpstr>
      <vt:lpstr>Sample of the Images</vt:lpstr>
      <vt:lpstr>Data Augmentation</vt:lpstr>
      <vt:lpstr>Preprocessing</vt:lpstr>
      <vt:lpstr>Preprocessing</vt:lpstr>
      <vt:lpstr>Feature Extraction</vt:lpstr>
      <vt:lpstr>Dimensional Reduction &amp; Features Selection</vt:lpstr>
      <vt:lpstr>Dimensional Reduction &amp; Features Selection </vt:lpstr>
      <vt:lpstr>Support Vector Machine</vt:lpstr>
      <vt:lpstr>Support Vector Machine Measurements</vt:lpstr>
      <vt:lpstr>Decision Tree</vt:lpstr>
      <vt:lpstr>Decision Tree Measurements</vt:lpstr>
      <vt:lpstr>Ensemble method</vt:lpstr>
      <vt:lpstr>Ensemble method Measurements</vt:lpstr>
      <vt:lpstr>Deep Learning Model</vt:lpstr>
      <vt:lpstr>Distribution of Image Sizes</vt:lpstr>
      <vt:lpstr>CNN Architecture</vt:lpstr>
      <vt:lpstr>CNN Measurements</vt:lpstr>
      <vt:lpstr>CNN Measurements</vt:lpstr>
      <vt:lpstr>Comparetive Analysis</vt:lpstr>
      <vt:lpstr>Comparetive Analysis</vt:lpstr>
      <vt:lpstr>Discussion</vt:lpstr>
      <vt:lpstr>Discussion </vt:lpstr>
      <vt:lpstr>Conclusion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revision>71</cp:revision>
  <dcterms:created xsi:type="dcterms:W3CDTF">2010-02-01T08:03:16Z</dcterms:created>
  <dcterms:modified xsi:type="dcterms:W3CDTF">2024-05-08T07:18:08Z</dcterms:modified>
  <cp:category>www.slidemembers.com</cp:category>
</cp:coreProperties>
</file>